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2" r:id="rId3"/>
    <p:sldId id="273" r:id="rId4"/>
    <p:sldId id="258" r:id="rId5"/>
    <p:sldId id="259" r:id="rId6"/>
    <p:sldId id="260" r:id="rId7"/>
    <p:sldId id="262" r:id="rId8"/>
    <p:sldId id="263" r:id="rId9"/>
    <p:sldId id="264" r:id="rId10"/>
    <p:sldId id="261" r:id="rId11"/>
    <p:sldId id="265" r:id="rId12"/>
    <p:sldId id="266" r:id="rId13"/>
    <p:sldId id="267" r:id="rId14"/>
    <p:sldId id="268" r:id="rId15"/>
    <p:sldId id="275" r:id="rId16"/>
    <p:sldId id="274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sz="4000" dirty="0" smtClean="0"/>
              <a:t>CONTOH ASPEK</a:t>
            </a:r>
            <a:r>
              <a:rPr lang="en-US" sz="4000" dirty="0" smtClean="0"/>
              <a:t> KEUANGAN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19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Depresiasi</a:t>
            </a:r>
            <a:r>
              <a:rPr lang="id-ID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Penurunan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produksi</a:t>
            </a:r>
            <a:endParaRPr lang="en-US" sz="2400" dirty="0" smtClean="0"/>
          </a:p>
          <a:p>
            <a:pPr marL="688975">
              <a:buFont typeface="Wingdings" pitchFamily="2" charset="2"/>
              <a:buChar char="Ø"/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perolehan</a:t>
            </a:r>
            <a:r>
              <a:rPr lang="en-US" sz="2400" dirty="0" smtClean="0"/>
              <a:t>: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beli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biaya-biaya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siap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endParaRPr lang="en-US" sz="2400" dirty="0" smtClean="0"/>
          </a:p>
          <a:p>
            <a:pPr marL="688975">
              <a:buFont typeface="Wingdings" pitchFamily="2" charset="2"/>
              <a:buChar char="Ø"/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sisa</a:t>
            </a:r>
            <a:r>
              <a:rPr lang="en-US" sz="2400" dirty="0" smtClean="0"/>
              <a:t>: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umur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habis</a:t>
            </a:r>
            <a:endParaRPr lang="en-US" sz="2400" dirty="0" smtClean="0"/>
          </a:p>
          <a:p>
            <a:pPr marL="688975">
              <a:buFont typeface="Wingdings" pitchFamily="2" charset="2"/>
              <a:buChar char="Ø"/>
            </a:pPr>
            <a:r>
              <a:rPr lang="en-US" sz="2400" dirty="0" err="1" smtClean="0"/>
              <a:t>Umur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</a:t>
            </a:r>
            <a:r>
              <a:rPr lang="en-US" sz="2400" dirty="0" smtClean="0"/>
              <a:t>: </a:t>
            </a:r>
            <a:r>
              <a:rPr lang="en-US" sz="2400" dirty="0" err="1" smtClean="0"/>
              <a:t>rentang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optimal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pemeliharaan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endParaRPr lang="en-US" sz="2400" dirty="0" smtClean="0"/>
          </a:p>
          <a:p>
            <a:pPr marL="1779588" indent="0">
              <a:buNone/>
            </a:pPr>
            <a:r>
              <a:rPr lang="en-US" sz="2400" dirty="0" err="1" smtClean="0"/>
              <a:t>Depresiasi</a:t>
            </a:r>
            <a:r>
              <a:rPr lang="en-US" sz="2400" dirty="0" smtClean="0"/>
              <a:t> = [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perolehan</a:t>
            </a:r>
            <a:r>
              <a:rPr lang="en-US" sz="2400" dirty="0" smtClean="0"/>
              <a:t> –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sisa</a:t>
            </a:r>
            <a:r>
              <a:rPr lang="en-US" sz="2400" dirty="0" smtClean="0"/>
              <a:t>]</a:t>
            </a:r>
          </a:p>
          <a:p>
            <a:pPr marL="1371600" lvl="3" indent="0">
              <a:buNone/>
            </a:pPr>
            <a:r>
              <a:rPr lang="en-US" sz="2400" dirty="0" smtClean="0"/>
              <a:t>			  </a:t>
            </a:r>
            <a:r>
              <a:rPr lang="en-US" sz="2400" dirty="0" err="1" smtClean="0"/>
              <a:t>Umur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71934" y="5286388"/>
            <a:ext cx="32426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05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Depresiasi</a:t>
            </a:r>
            <a:r>
              <a:rPr lang="en-US" dirty="0" smtClean="0"/>
              <a:t> (</a:t>
            </a:r>
            <a:r>
              <a:rPr lang="id-ID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5740714"/>
              </p:ext>
            </p:extLst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Nama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Aset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Nilai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perolehan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Umur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ekonomis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Nilai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sisa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Depresiasi</a:t>
                      </a:r>
                      <a:r>
                        <a:rPr lang="en-US" sz="2400" dirty="0" smtClean="0"/>
                        <a:t> per </a:t>
                      </a:r>
                      <a:r>
                        <a:rPr lang="en-US" sz="2400" dirty="0" err="1" smtClean="0"/>
                        <a:t>tahun</a:t>
                      </a:r>
                      <a:endParaRPr lang="en-US" sz="2400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Juicer</a:t>
                      </a:r>
                      <a:endParaRPr lang="en-US" sz="2400" i="1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1.500.000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 </a:t>
                      </a:r>
                      <a:r>
                        <a:rPr lang="en-US" sz="2400" dirty="0" err="1" smtClean="0"/>
                        <a:t>tahun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500.000</a:t>
                      </a:r>
                      <a:endParaRPr lang="en-US" sz="2400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Gelas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1.200.000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 </a:t>
                      </a:r>
                      <a:r>
                        <a:rPr lang="en-US" sz="2400" dirty="0" err="1" smtClean="0"/>
                        <a:t>tahun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240.000</a:t>
                      </a:r>
                      <a:endParaRPr lang="en-US" sz="2400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Sendok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120.000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 tahun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60.000</a:t>
                      </a:r>
                      <a:endParaRPr lang="en-US" sz="2400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Meja-kursi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2.000.000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 </a:t>
                      </a:r>
                      <a:r>
                        <a:rPr lang="en-US" sz="2400" dirty="0" err="1" smtClean="0"/>
                        <a:t>tahun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400.000</a:t>
                      </a:r>
                      <a:endParaRPr lang="en-US" sz="2400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Lampu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600.000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 tahun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120.000</a:t>
                      </a:r>
                      <a:endParaRPr lang="en-US" sz="2400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Booth</a:t>
                      </a:r>
                      <a:endParaRPr lang="en-US" sz="2400" i="1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1.800.000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 tahun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360.000</a:t>
                      </a:r>
                      <a:endParaRPr lang="en-US" sz="2400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Lemari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pendingin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1.250.000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 </a:t>
                      </a:r>
                      <a:r>
                        <a:rPr lang="en-US" sz="2400" dirty="0" err="1" smtClean="0"/>
                        <a:t>tahun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250.000</a:t>
                      </a:r>
                      <a:endParaRPr lang="en-US" sz="2400" dirty="0"/>
                    </a:p>
                  </a:txBody>
                  <a:tcPr marL="94957" marR="94957"/>
                </a:tc>
              </a:tr>
              <a:tr h="370840">
                <a:tc gridSpan="4"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 marL="94957" marR="9495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1.930.000</a:t>
                      </a:r>
                      <a:endParaRPr lang="en-US" sz="2400" dirty="0"/>
                    </a:p>
                  </a:txBody>
                  <a:tcPr marL="94957" marR="9495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27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Depresiasi</a:t>
            </a:r>
            <a:r>
              <a:rPr lang="en-US" dirty="0" smtClean="0"/>
              <a:t> (</a:t>
            </a:r>
            <a:r>
              <a:rPr lang="id-ID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ingin</a:t>
            </a:r>
            <a:r>
              <a:rPr lang="en-US" sz="3200" dirty="0" smtClean="0"/>
              <a:t> </a:t>
            </a:r>
            <a:r>
              <a:rPr lang="en-US" sz="3200" dirty="0" err="1" smtClean="0"/>
              <a:t>membebani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depresiasi</a:t>
            </a:r>
            <a:r>
              <a:rPr lang="en-US" sz="3200" dirty="0" smtClean="0"/>
              <a:t> per </a:t>
            </a:r>
            <a:r>
              <a:rPr lang="en-US" sz="3200" dirty="0" err="1" smtClean="0"/>
              <a:t>bulan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: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Rp</a:t>
            </a:r>
            <a:r>
              <a:rPr lang="en-US" sz="3200" dirty="0" smtClean="0"/>
              <a:t>. </a:t>
            </a:r>
            <a:r>
              <a:rPr lang="id-ID" sz="3200" dirty="0" smtClean="0"/>
              <a:t>1</a:t>
            </a:r>
            <a:r>
              <a:rPr lang="en-US" sz="3200" dirty="0" smtClean="0"/>
              <a:t>.</a:t>
            </a:r>
            <a:r>
              <a:rPr lang="id-ID" sz="3200" dirty="0" smtClean="0"/>
              <a:t>93</a:t>
            </a:r>
            <a:r>
              <a:rPr lang="en-US" sz="3200" dirty="0" smtClean="0"/>
              <a:t>0.000 : 12 = </a:t>
            </a:r>
            <a:r>
              <a:rPr lang="en-US" sz="3200" dirty="0" err="1" smtClean="0"/>
              <a:t>Rp</a:t>
            </a:r>
            <a:r>
              <a:rPr lang="en-US" sz="3200" dirty="0" smtClean="0"/>
              <a:t>. 160.8</a:t>
            </a:r>
            <a:r>
              <a:rPr lang="id-ID" sz="3200" dirty="0" smtClean="0"/>
              <a:t>33</a:t>
            </a:r>
            <a:r>
              <a:rPr lang="en-US" sz="3200" dirty="0" smtClean="0"/>
              <a:t> per </a:t>
            </a:r>
            <a:r>
              <a:rPr lang="en-US" sz="3200" dirty="0" err="1" smtClean="0"/>
              <a:t>bulan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58661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i="1" dirty="0" smtClean="0"/>
              <a:t>free cash flow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4864285"/>
              </p:ext>
            </p:extLst>
          </p:nvPr>
        </p:nvGraphicFramePr>
        <p:xfrm>
          <a:off x="457200" y="1600200"/>
          <a:ext cx="8229600" cy="4617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Akun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Januari</a:t>
                      </a:r>
                      <a:r>
                        <a:rPr lang="en-US" dirty="0" smtClean="0"/>
                        <a:t> 2012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Februari</a:t>
                      </a:r>
                      <a:r>
                        <a:rPr lang="en-US" baseline="0" dirty="0" smtClean="0"/>
                        <a:t> 2012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Maret</a:t>
                      </a:r>
                      <a:r>
                        <a:rPr lang="en-US" dirty="0" smtClean="0"/>
                        <a:t> 2012</a:t>
                      </a:r>
                      <a:endParaRPr lang="en-US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i="1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21.250.000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25.000.000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28.125.000</a:t>
                      </a:r>
                      <a:endParaRPr lang="en-US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cost</a:t>
                      </a:r>
                      <a:endParaRPr lang="en-US" i="1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16.200.000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17.200.000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18.200.000</a:t>
                      </a:r>
                      <a:endParaRPr lang="en-US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Net Profit</a:t>
                      </a:r>
                      <a:endParaRPr lang="en-US" i="1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5.050.000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7.800.000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9.925.000</a:t>
                      </a:r>
                      <a:endParaRPr lang="en-US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Depreciation</a:t>
                      </a:r>
                      <a:endParaRPr lang="en-US" i="1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160.833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160.833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160.833</a:t>
                      </a:r>
                      <a:endParaRPr lang="en-US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EBIT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4.889.167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7.639.167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9.764.167</a:t>
                      </a:r>
                      <a:endParaRPr lang="en-US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 Tax</a:t>
                      </a:r>
                      <a:endParaRPr lang="en-US" i="1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488.917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763.917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976.417</a:t>
                      </a:r>
                      <a:endParaRPr lang="en-US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Incremental earnings</a:t>
                      </a:r>
                      <a:endParaRPr lang="en-US" i="1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4.400.250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6.875.250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8.787.750</a:t>
                      </a:r>
                      <a:endParaRPr lang="en-US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Depreciation (+)</a:t>
                      </a:r>
                      <a:endParaRPr lang="en-US" i="1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160.833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160.833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160.833</a:t>
                      </a:r>
                      <a:endParaRPr lang="en-US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 of equipment</a:t>
                      </a:r>
                      <a:endParaRPr lang="en-US" i="1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11.470.000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4957" marR="949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FCF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-6.908.917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7.036.083</a:t>
                      </a:r>
                      <a:endParaRPr lang="en-US" dirty="0"/>
                    </a:p>
                  </a:txBody>
                  <a:tcPr marL="94957" marR="9495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8.948.583</a:t>
                      </a:r>
                      <a:endParaRPr lang="en-US" dirty="0"/>
                    </a:p>
                  </a:txBody>
                  <a:tcPr marL="94957" marR="9495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60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41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BEP</a:t>
            </a:r>
            <a:r>
              <a:rPr lang="en-US" sz="2400" i="1" dirty="0" smtClean="0"/>
              <a:t> (Break-Even Point)</a:t>
            </a:r>
          </a:p>
          <a:p>
            <a:pPr marL="346075" indent="0">
              <a:buNone/>
            </a:pP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=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endParaRPr lang="en-US" sz="2400" dirty="0" smtClean="0"/>
          </a:p>
          <a:p>
            <a:r>
              <a:rPr lang="en-US" sz="2400" dirty="0" smtClean="0"/>
              <a:t>BEP = 	       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   (</a:t>
            </a:r>
            <a:r>
              <a:rPr lang="en-US" sz="2400" dirty="0" err="1" smtClean="0"/>
              <a:t>Harga</a:t>
            </a:r>
            <a:r>
              <a:rPr lang="en-US" sz="2400" dirty="0" smtClean="0"/>
              <a:t> –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per unit)</a:t>
            </a:r>
          </a:p>
          <a:p>
            <a:pPr marL="346075" indent="0">
              <a:buNone/>
            </a:pPr>
            <a:r>
              <a:rPr lang="en-US" sz="2400" dirty="0" smtClean="0"/>
              <a:t>BEP =       6.600.000       =  1320 </a:t>
            </a:r>
            <a:r>
              <a:rPr lang="en-US" sz="2400" dirty="0" err="1" smtClean="0"/>
              <a:t>porsi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     (10.000-5000)</a:t>
            </a:r>
          </a:p>
          <a:p>
            <a:pPr marL="346075" indent="0">
              <a:buNone/>
            </a:pPr>
            <a:r>
              <a:rPr lang="en-US" sz="2400" dirty="0"/>
              <a:t>BEP =        </a:t>
            </a:r>
            <a:r>
              <a:rPr lang="en-US" sz="2400" dirty="0" smtClean="0"/>
              <a:t>2.200.000       </a:t>
            </a:r>
            <a:r>
              <a:rPr lang="en-US" sz="2400" dirty="0"/>
              <a:t>=  </a:t>
            </a:r>
            <a:r>
              <a:rPr lang="en-US" sz="2400" dirty="0" smtClean="0"/>
              <a:t>339 </a:t>
            </a:r>
            <a:r>
              <a:rPr lang="en-US" sz="2400" dirty="0" err="1" smtClean="0"/>
              <a:t>porsi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     (</a:t>
            </a:r>
            <a:r>
              <a:rPr lang="en-US" sz="2400" dirty="0" smtClean="0"/>
              <a:t>12.500-6000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335756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66902" y="4214818"/>
            <a:ext cx="1866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58547" y="5072074"/>
            <a:ext cx="1866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00760" y="2632727"/>
            <a:ext cx="2989921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NOTES:</a:t>
            </a:r>
          </a:p>
          <a:p>
            <a:r>
              <a:rPr lang="id-ID" dirty="0" smtClean="0"/>
              <a:t>Lihat Estimasi Pengeluaran Rutin</a:t>
            </a:r>
          </a:p>
          <a:p>
            <a:r>
              <a:rPr lang="id-ID" dirty="0" smtClean="0"/>
              <a:t>BT = TPR – Bahan baku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3948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NPV = PV (</a:t>
            </a:r>
            <a:r>
              <a:rPr lang="en-US" sz="4800" i="1" dirty="0" smtClean="0"/>
              <a:t>Benefits</a:t>
            </a:r>
            <a:r>
              <a:rPr lang="en-US" sz="4800" dirty="0" smtClean="0"/>
              <a:t>) – PV (</a:t>
            </a:r>
            <a:r>
              <a:rPr lang="en-US" sz="4800" i="1" dirty="0" smtClean="0"/>
              <a:t>Cost</a:t>
            </a:r>
            <a:r>
              <a:rPr lang="en-US" sz="4800" dirty="0" smtClean="0"/>
              <a:t>)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453982"/>
              </p:ext>
            </p:extLst>
          </p:nvPr>
        </p:nvGraphicFramePr>
        <p:xfrm>
          <a:off x="500034" y="3000372"/>
          <a:ext cx="79248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FCF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-6.908.917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7.036.083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8.948.583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PV of FCF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-6.908.917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5.609.122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6.369.425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00034" y="4500570"/>
            <a:ext cx="7924800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KET: PERHITUNGAN BISA MENGGUNAKAN RUMUS DARI EXCEL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1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143380"/>
            <a:ext cx="7924800" cy="571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400" dirty="0" smtClean="0">
                <a:sym typeface="Wingdings" pitchFamily="2" charset="2"/>
              </a:rPr>
              <a:t>KET: PERHITUNGAN BISA MENGGUNAKAN RUMUS DARI EXCEL</a:t>
            </a:r>
            <a:endParaRPr lang="en-US" sz="2400" dirty="0">
              <a:sym typeface="Wingdings" pitchFamily="2" charset="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6545578"/>
              </p:ext>
            </p:extLst>
          </p:nvPr>
        </p:nvGraphicFramePr>
        <p:xfrm>
          <a:off x="1714480" y="1643050"/>
          <a:ext cx="544068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4940"/>
                <a:gridCol w="1295400"/>
                <a:gridCol w="2720340"/>
              </a:tblGrid>
              <a:tr h="22860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n</a:t>
                      </a:r>
                      <a:endParaRPr lang="en-US" sz="20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439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200" dirty="0" smtClean="0"/>
                        <a:t>0 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200" dirty="0" smtClean="0"/>
                        <a:t>∑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CF</a:t>
                      </a:r>
                      <a:r>
                        <a:rPr lang="en-US" sz="4000" baseline="-25000" dirty="0" err="1" smtClean="0"/>
                        <a:t>t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(1+IRR)</a:t>
                      </a:r>
                      <a:r>
                        <a:rPr lang="en-US" sz="4000" baseline="30000" dirty="0" smtClean="0"/>
                        <a:t>t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      t=0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56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 anchor="t">
            <a:normAutofit fontScale="90000"/>
          </a:bodyPr>
          <a:lstStyle/>
          <a:p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neraca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4051369"/>
              </p:ext>
            </p:extLst>
          </p:nvPr>
        </p:nvGraphicFramePr>
        <p:xfrm>
          <a:off x="166718" y="1004592"/>
          <a:ext cx="8763000" cy="5567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196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AKTIVA (ASET)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PASIVA (UTANG DAN MODAL)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Aktiva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lancar</a:t>
                      </a:r>
                      <a:r>
                        <a:rPr lang="en-US" sz="1600" dirty="0" smtClean="0"/>
                        <a:t>                                      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Utang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lancar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2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Kas</a:t>
                      </a:r>
                      <a:r>
                        <a:rPr lang="en-US" sz="1600" dirty="0" smtClean="0"/>
                        <a:t>                                   </a:t>
                      </a:r>
                      <a:r>
                        <a:rPr lang="id-ID" sz="1600" dirty="0" smtClean="0"/>
                        <a:t>                             </a:t>
                      </a:r>
                      <a:r>
                        <a:rPr lang="en-US" sz="1600" dirty="0" smtClean="0"/>
                        <a:t> XXXXX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2250" indent="0"/>
                      <a:r>
                        <a:rPr lang="en-US" sz="1600" dirty="0" err="1" smtClean="0"/>
                        <a:t>Utang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dagang</a:t>
                      </a:r>
                      <a:r>
                        <a:rPr lang="en-US" sz="1600" dirty="0" smtClean="0"/>
                        <a:t>                                      </a:t>
                      </a:r>
                      <a:r>
                        <a:rPr lang="id-ID" sz="1600" dirty="0" smtClean="0"/>
                        <a:t>   </a:t>
                      </a:r>
                      <a:r>
                        <a:rPr lang="en-US" sz="1600" dirty="0" smtClean="0"/>
                        <a:t> XXXXX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2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Persediaan</a:t>
                      </a:r>
                      <a:r>
                        <a:rPr lang="en-US" sz="1600" dirty="0" smtClean="0"/>
                        <a:t>                                           </a:t>
                      </a:r>
                      <a:r>
                        <a:rPr lang="id-ID" sz="1600" dirty="0" smtClean="0"/>
                        <a:t>       </a:t>
                      </a:r>
                      <a:r>
                        <a:rPr lang="en-US" sz="1600" dirty="0" smtClean="0"/>
                        <a:t> XXXXX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2250" indent="0"/>
                      <a:r>
                        <a:rPr lang="en-US" sz="1600" dirty="0" err="1" smtClean="0"/>
                        <a:t>Utang</a:t>
                      </a:r>
                      <a:r>
                        <a:rPr lang="en-US" sz="1600" dirty="0" smtClean="0"/>
                        <a:t> bank                                        </a:t>
                      </a:r>
                      <a:r>
                        <a:rPr lang="id-ID" sz="1600" dirty="0" smtClean="0"/>
                        <a:t>    </a:t>
                      </a:r>
                      <a:r>
                        <a:rPr lang="en-US" sz="1600" dirty="0" smtClean="0"/>
                        <a:t>   XXXXX</a:t>
                      </a:r>
                      <a:endParaRPr lang="en-US" sz="16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marL="222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Piutang</a:t>
                      </a:r>
                      <a:r>
                        <a:rPr lang="en-US" sz="1600" dirty="0" smtClean="0"/>
                        <a:t>                                            </a:t>
                      </a:r>
                      <a:r>
                        <a:rPr lang="id-ID" sz="1600" dirty="0" smtClean="0"/>
                        <a:t>       </a:t>
                      </a:r>
                      <a:r>
                        <a:rPr lang="en-US" sz="1600" dirty="0" smtClean="0"/>
                        <a:t>      XXXXX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2250" indent="0"/>
                      <a:r>
                        <a:rPr lang="en-US" sz="1600" dirty="0" err="1" smtClean="0"/>
                        <a:t>Piutang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tertagih</a:t>
                      </a:r>
                      <a:r>
                        <a:rPr lang="en-US" sz="1600" dirty="0" smtClean="0"/>
                        <a:t>                            </a:t>
                      </a:r>
                      <a:r>
                        <a:rPr lang="id-ID" sz="1600" dirty="0" smtClean="0"/>
                        <a:t>   </a:t>
                      </a:r>
                      <a:r>
                        <a:rPr lang="en-US" sz="1600" dirty="0" smtClean="0"/>
                        <a:t> XXXXX</a:t>
                      </a:r>
                      <a:endParaRPr lang="en-US" sz="16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marL="222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600" dirty="0" err="1" smtClean="0"/>
                        <a:t>Piutang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jangka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panjang</a:t>
                      </a:r>
                      <a:r>
                        <a:rPr lang="en-US" sz="1600" dirty="0" smtClean="0"/>
                        <a:t>                          </a:t>
                      </a:r>
                      <a:r>
                        <a:rPr lang="id-ID" sz="1600" dirty="0" smtClean="0"/>
                        <a:t>     </a:t>
                      </a:r>
                      <a:r>
                        <a:rPr lang="en-US" sz="1600" dirty="0" smtClean="0"/>
                        <a:t> XXXXX</a:t>
                      </a:r>
                      <a:endParaRPr lang="en-US" sz="1600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Total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aktiva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lancar</a:t>
                      </a:r>
                      <a:r>
                        <a:rPr lang="en-US" sz="1600" baseline="0" dirty="0" smtClean="0"/>
                        <a:t>                                     </a:t>
                      </a:r>
                      <a:r>
                        <a:rPr lang="en-US" sz="1600" dirty="0" smtClean="0"/>
                        <a:t>XXXXX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3043238" algn="l"/>
                        </a:tabLst>
                      </a:pPr>
                      <a:r>
                        <a:rPr lang="en-US" sz="1600" dirty="0" smtClean="0"/>
                        <a:t>Total </a:t>
                      </a:r>
                      <a:r>
                        <a:rPr lang="en-US" sz="1600" dirty="0" err="1" smtClean="0"/>
                        <a:t>utang</a:t>
                      </a:r>
                      <a:r>
                        <a:rPr lang="en-US" sz="1600" dirty="0" smtClean="0"/>
                        <a:t>                                            </a:t>
                      </a:r>
                      <a:r>
                        <a:rPr lang="id-ID" sz="1600" dirty="0" smtClean="0"/>
                        <a:t> </a:t>
                      </a:r>
                      <a:r>
                        <a:rPr lang="en-US" sz="1600" dirty="0" smtClean="0"/>
                        <a:t> XXXXX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Aktiva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tetap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Modal                      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2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Tanah                                                   </a:t>
                      </a:r>
                      <a:r>
                        <a:rPr lang="id-ID" sz="1600" dirty="0" smtClean="0"/>
                        <a:t>         </a:t>
                      </a:r>
                      <a:r>
                        <a:rPr lang="en-US" sz="1600" dirty="0" smtClean="0"/>
                        <a:t> XXXXX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Modal </a:t>
                      </a:r>
                      <a:r>
                        <a:rPr lang="en-US" sz="1600" dirty="0" err="1" smtClean="0"/>
                        <a:t>pemilik</a:t>
                      </a:r>
                      <a:r>
                        <a:rPr lang="en-US" sz="1600" dirty="0" smtClean="0"/>
                        <a:t> I                                       </a:t>
                      </a:r>
                      <a:r>
                        <a:rPr lang="id-ID" sz="1600" dirty="0" smtClean="0"/>
                        <a:t>  </a:t>
                      </a:r>
                      <a:r>
                        <a:rPr lang="en-US" sz="1600" dirty="0" smtClean="0"/>
                        <a:t> </a:t>
                      </a:r>
                      <a:r>
                        <a:rPr lang="id-ID" sz="1600" dirty="0" smtClean="0"/>
                        <a:t>   </a:t>
                      </a:r>
                      <a:r>
                        <a:rPr lang="en-US" sz="1600" dirty="0" smtClean="0"/>
                        <a:t>XXXXX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2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Bangunan</a:t>
                      </a:r>
                      <a:r>
                        <a:rPr lang="en-US" sz="1600" dirty="0" smtClean="0"/>
                        <a:t>                                           </a:t>
                      </a:r>
                      <a:r>
                        <a:rPr lang="id-ID" sz="1600" dirty="0" smtClean="0"/>
                        <a:t>        </a:t>
                      </a:r>
                      <a:r>
                        <a:rPr lang="en-US" sz="1600" dirty="0" smtClean="0"/>
                        <a:t>   XXXXX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Modal </a:t>
                      </a:r>
                      <a:r>
                        <a:rPr lang="en-US" sz="1600" dirty="0" err="1" smtClean="0"/>
                        <a:t>pemilik</a:t>
                      </a:r>
                      <a:r>
                        <a:rPr lang="en-US" sz="1600" dirty="0" smtClean="0"/>
                        <a:t> II                                       </a:t>
                      </a:r>
                      <a:r>
                        <a:rPr lang="id-ID" sz="1600" dirty="0" smtClean="0"/>
                        <a:t>     </a:t>
                      </a:r>
                      <a:r>
                        <a:rPr lang="en-US" sz="1600" dirty="0" smtClean="0"/>
                        <a:t>XXXXX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2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Peralatan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Produksi</a:t>
                      </a:r>
                      <a:r>
                        <a:rPr lang="en-US" sz="1600" dirty="0" smtClean="0"/>
                        <a:t> / </a:t>
                      </a:r>
                      <a:r>
                        <a:rPr lang="en-US" sz="1600" dirty="0" err="1" smtClean="0"/>
                        <a:t>Perlengkapan</a:t>
                      </a:r>
                      <a:r>
                        <a:rPr lang="en-US" sz="1600" dirty="0" smtClean="0"/>
                        <a:t>       </a:t>
                      </a:r>
                      <a:r>
                        <a:rPr lang="id-ID" sz="1600" dirty="0" smtClean="0"/>
                        <a:t>    </a:t>
                      </a:r>
                      <a:r>
                        <a:rPr lang="en-US" sz="1600" dirty="0" smtClean="0"/>
                        <a:t>XXXXX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Modal </a:t>
                      </a:r>
                      <a:r>
                        <a:rPr lang="en-US" sz="1600" dirty="0" err="1" smtClean="0"/>
                        <a:t>pemilik</a:t>
                      </a:r>
                      <a:r>
                        <a:rPr lang="en-US" sz="1600" dirty="0" smtClean="0"/>
                        <a:t> III                                      </a:t>
                      </a:r>
                      <a:r>
                        <a:rPr lang="id-ID" sz="1600" dirty="0" smtClean="0"/>
                        <a:t>     </a:t>
                      </a:r>
                      <a:r>
                        <a:rPr lang="en-US" sz="1600" dirty="0" smtClean="0"/>
                        <a:t>XXXXX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33725" algn="l"/>
                          <a:tab pos="3492500" algn="l"/>
                        </a:tabLst>
                        <a:defRPr/>
                      </a:pPr>
                      <a:r>
                        <a:rPr lang="en-US" sz="1600" dirty="0" smtClean="0"/>
                        <a:t>Total </a:t>
                      </a:r>
                      <a:r>
                        <a:rPr lang="en-US" sz="1600" dirty="0" err="1" smtClean="0"/>
                        <a:t>aktiva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tetap</a:t>
                      </a:r>
                      <a:r>
                        <a:rPr lang="en-US" sz="1600" dirty="0" smtClean="0"/>
                        <a:t>                                      XXXXX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Modal                                             XXXXX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Total </a:t>
                      </a:r>
                      <a:r>
                        <a:rPr lang="id-ID" sz="1600" dirty="0" smtClean="0"/>
                        <a:t> A</a:t>
                      </a:r>
                      <a:r>
                        <a:rPr lang="en-US" sz="1600" dirty="0" err="1" smtClean="0"/>
                        <a:t>ktiva</a:t>
                      </a:r>
                      <a:r>
                        <a:rPr lang="en-US" sz="1600" dirty="0" smtClean="0"/>
                        <a:t>                                              XXXXX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</a:t>
                      </a:r>
                      <a:r>
                        <a:rPr lang="id-ID" sz="1600" dirty="0" smtClean="0"/>
                        <a:t> Pasiva                                           </a:t>
                      </a:r>
                      <a:r>
                        <a:rPr lang="en-US" sz="1600" dirty="0" smtClean="0"/>
                        <a:t>XXXXX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28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78"/>
            <a:ext cx="7924800" cy="639762"/>
          </a:xfrm>
        </p:spPr>
        <p:txBody>
          <a:bodyPr anchor="t">
            <a:normAutofit fontScale="90000"/>
          </a:bodyPr>
          <a:lstStyle/>
          <a:p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laba</a:t>
            </a:r>
            <a:r>
              <a:rPr lang="en-US" b="1" dirty="0" smtClean="0"/>
              <a:t> </a:t>
            </a:r>
            <a:r>
              <a:rPr lang="en-US" b="1" dirty="0" err="1" smtClean="0"/>
              <a:t>rugi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3194657"/>
              </p:ext>
            </p:extLst>
          </p:nvPr>
        </p:nvGraphicFramePr>
        <p:xfrm>
          <a:off x="190500" y="762000"/>
          <a:ext cx="8763000" cy="5699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196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Akun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Nominal (</a:t>
                      </a:r>
                      <a:r>
                        <a:rPr lang="en-US" sz="2400" dirty="0" err="1" smtClean="0"/>
                        <a:t>dalam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ribuan</a:t>
                      </a:r>
                      <a:r>
                        <a:rPr lang="en-US" sz="2400" dirty="0" smtClean="0"/>
                        <a:t> rupiah)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Penjualan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XXXXX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en-US" dirty="0" err="1" smtClean="0"/>
                        <a:t>Pengeluaran</a:t>
                      </a:r>
                      <a:r>
                        <a:rPr lang="en-US" dirty="0" smtClean="0"/>
                        <a:t> (expenses)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Pokok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pPr marL="0" indent="0"/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gaji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sewa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tempat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depresiasi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lain-lain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sebelum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bunga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pajak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bunga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sebelum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pajak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Pajak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bersih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XXXXX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52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3321510"/>
              </p:ext>
            </p:extLst>
          </p:nvPr>
        </p:nvGraphicFramePr>
        <p:xfrm>
          <a:off x="457200" y="137160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KEBUTUHAN DANA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 err="1" smtClean="0"/>
                        <a:t>Pembelian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alat-alat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produksi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Mesin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juicer</a:t>
                      </a:r>
                      <a:r>
                        <a:rPr lang="en-US" i="0" dirty="0" smtClean="0"/>
                        <a:t> (3 unit)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1.500.000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Gelas</a:t>
                      </a:r>
                      <a:r>
                        <a:rPr lang="en-US" dirty="0" smtClean="0"/>
                        <a:t> (6 </a:t>
                      </a:r>
                      <a:r>
                        <a:rPr lang="en-US" dirty="0" err="1" smtClean="0"/>
                        <a:t>lusin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1.200.000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Sendok</a:t>
                      </a:r>
                      <a:r>
                        <a:rPr lang="en-US" dirty="0" smtClean="0"/>
                        <a:t> (6 </a:t>
                      </a:r>
                      <a:r>
                        <a:rPr lang="en-US" dirty="0" err="1" smtClean="0"/>
                        <a:t>lusin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Sub</a:t>
                      </a:r>
                      <a:r>
                        <a:rPr lang="en-US" b="1" baseline="0" dirty="0" smtClean="0"/>
                        <a:t> total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2.820.000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 err="1" smtClean="0"/>
                        <a:t>Persiapan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operasional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usaha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sewa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tempat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2.000.000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Meja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kursi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2.000.000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Lemari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pendingin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1.250.000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Booth</a:t>
                      </a:r>
                      <a:endParaRPr lang="en-US" i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1.800.000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Lampu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Iklan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promosi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1.000.000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Sub total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8.650.000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93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9756075"/>
              </p:ext>
            </p:extLst>
          </p:nvPr>
        </p:nvGraphicFramePr>
        <p:xfrm>
          <a:off x="457200" y="17526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KEBUTUHAN DANA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 err="1" smtClean="0"/>
                        <a:t>Biaya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bahan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baku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baku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utama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5.800.000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baku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pendukung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1.600.000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Sub total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7.400.000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Gaji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pegawai</a:t>
                      </a:r>
                      <a:r>
                        <a:rPr lang="en-US" dirty="0" smtClean="0"/>
                        <a:t> (2</a:t>
                      </a:r>
                      <a:r>
                        <a:rPr lang="en-US" baseline="0" dirty="0" smtClean="0"/>
                        <a:t> orang)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1.500.000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Gaji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pengelola</a:t>
                      </a:r>
                      <a:r>
                        <a:rPr lang="en-US" dirty="0" smtClean="0"/>
                        <a:t> (5 orang)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5.000.000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Sub total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6.500.000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lain-lain (5%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total)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1.300.000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Cadangan</a:t>
                      </a:r>
                      <a:r>
                        <a:rPr lang="en-US" baseline="0" dirty="0" smtClean="0"/>
                        <a:t> modal </a:t>
                      </a:r>
                      <a:r>
                        <a:rPr lang="en-US" baseline="0" dirty="0" err="1" smtClean="0"/>
                        <a:t>kerja</a:t>
                      </a:r>
                      <a:r>
                        <a:rPr lang="en-US" baseline="0" dirty="0" smtClean="0"/>
                        <a:t> (1 </a:t>
                      </a:r>
                      <a:r>
                        <a:rPr lang="en-US" baseline="0" dirty="0" err="1" smtClean="0"/>
                        <a:t>bulan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7.400.000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34.070.000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955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id-ID" dirty="0" smtClean="0"/>
              <a:t> (1)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0614501"/>
              </p:ext>
            </p:extLst>
          </p:nvPr>
        </p:nvGraphicFramePr>
        <p:xfrm>
          <a:off x="609600" y="2057400"/>
          <a:ext cx="7924800" cy="438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1200"/>
                <a:gridCol w="22860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Varian </a:t>
                      </a:r>
                      <a:r>
                        <a:rPr lang="en-US" sz="2000" dirty="0" err="1" smtClean="0"/>
                        <a:t>Produk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Jumlah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Porsi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Terjual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Harga</a:t>
                      </a:r>
                      <a:r>
                        <a:rPr lang="en-US" sz="2000" dirty="0" smtClean="0"/>
                        <a:t> / </a:t>
                      </a:r>
                      <a:r>
                        <a:rPr lang="en-US" sz="2000" dirty="0" err="1" smtClean="0"/>
                        <a:t>Porsi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 </a:t>
                      </a:r>
                      <a:r>
                        <a:rPr lang="en-US" sz="2000" dirty="0" err="1" smtClean="0"/>
                        <a:t>Penerimaan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</a:t>
                      </a:r>
                      <a:r>
                        <a:rPr lang="en-US" sz="2000" dirty="0" err="1" smtClean="0"/>
                        <a:t>Mangga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10.000.000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Melon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</a:t>
                      </a:r>
                      <a:r>
                        <a:rPr lang="en-US" sz="2000" dirty="0" err="1" smtClean="0"/>
                        <a:t>Semangka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</a:t>
                      </a:r>
                      <a:r>
                        <a:rPr lang="en-US" sz="2000" dirty="0" err="1" smtClean="0"/>
                        <a:t>Mangga</a:t>
                      </a:r>
                      <a:r>
                        <a:rPr lang="en-US" sz="2000" dirty="0" smtClean="0"/>
                        <a:t>-Melon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12.500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</a:t>
                      </a:r>
                      <a:r>
                        <a:rPr lang="en-US" sz="2000" dirty="0" err="1" smtClean="0"/>
                        <a:t>Mangga-Semangka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12.500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Melon-</a:t>
                      </a:r>
                      <a:r>
                        <a:rPr lang="en-US" sz="2000" dirty="0" err="1" smtClean="0"/>
                        <a:t>Semangka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12.500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1.250.000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21.250.000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1295400"/>
            <a:ext cx="7924800" cy="609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id-ID" dirty="0" smtClean="0"/>
              <a:t>OKTOBER</a:t>
            </a:r>
            <a:r>
              <a:rPr lang="en-US" dirty="0" smtClean="0"/>
              <a:t> 201</a:t>
            </a:r>
            <a:r>
              <a:rPr lang="id-ID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451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id-ID" dirty="0" smtClean="0"/>
              <a:t>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13897484"/>
              </p:ext>
            </p:extLst>
          </p:nvPr>
        </p:nvGraphicFramePr>
        <p:xfrm>
          <a:off x="609600" y="2057400"/>
          <a:ext cx="7924800" cy="438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1200"/>
                <a:gridCol w="22860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Varian </a:t>
                      </a:r>
                      <a:r>
                        <a:rPr lang="en-US" sz="2000" dirty="0" err="1" smtClean="0"/>
                        <a:t>Produk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Jumlah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Porsi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Terjual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Harga</a:t>
                      </a:r>
                      <a:r>
                        <a:rPr lang="en-US" sz="2000" dirty="0" smtClean="0"/>
                        <a:t> / </a:t>
                      </a:r>
                      <a:r>
                        <a:rPr lang="en-US" sz="2000" dirty="0" err="1" smtClean="0"/>
                        <a:t>Porsi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 </a:t>
                      </a:r>
                      <a:r>
                        <a:rPr lang="en-US" sz="2000" dirty="0" err="1" smtClean="0"/>
                        <a:t>Penerimaan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</a:t>
                      </a:r>
                      <a:r>
                        <a:rPr lang="en-US" sz="2000" dirty="0" err="1" smtClean="0"/>
                        <a:t>Mangga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1250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Melon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</a:t>
                      </a:r>
                      <a:r>
                        <a:rPr lang="en-US" sz="2000" dirty="0" err="1" smtClean="0"/>
                        <a:t>Semangka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</a:t>
                      </a:r>
                      <a:r>
                        <a:rPr lang="en-US" sz="2000" dirty="0" err="1" smtClean="0"/>
                        <a:t>Mangga</a:t>
                      </a:r>
                      <a:r>
                        <a:rPr lang="en-US" sz="2000" dirty="0" smtClean="0"/>
                        <a:t>-Melon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12.500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</a:t>
                      </a:r>
                      <a:r>
                        <a:rPr lang="en-US" sz="2000" dirty="0" err="1" smtClean="0"/>
                        <a:t>Mangga-Semangka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12.500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Melon-</a:t>
                      </a:r>
                      <a:r>
                        <a:rPr lang="en-US" sz="2000" dirty="0" err="1" smtClean="0"/>
                        <a:t>Semangka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12.500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25.000.000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1295400"/>
            <a:ext cx="7924800" cy="609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id-ID" dirty="0" smtClean="0"/>
              <a:t>NOVEMBER</a:t>
            </a:r>
            <a:r>
              <a:rPr lang="en-US" dirty="0" smtClean="0"/>
              <a:t> 201</a:t>
            </a:r>
            <a:r>
              <a:rPr lang="id-ID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909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id-ID" dirty="0" smtClean="0"/>
              <a:t> (3)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3859786"/>
              </p:ext>
            </p:extLst>
          </p:nvPr>
        </p:nvGraphicFramePr>
        <p:xfrm>
          <a:off x="609600" y="2057400"/>
          <a:ext cx="7924800" cy="438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1200"/>
                <a:gridCol w="22860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Varian </a:t>
                      </a:r>
                      <a:r>
                        <a:rPr lang="en-US" sz="2000" dirty="0" err="1" smtClean="0"/>
                        <a:t>Produk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Jumlah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Porsi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Terjual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Harga</a:t>
                      </a:r>
                      <a:r>
                        <a:rPr lang="en-US" sz="2000" dirty="0" smtClean="0"/>
                        <a:t> / </a:t>
                      </a:r>
                      <a:r>
                        <a:rPr lang="en-US" sz="2000" dirty="0" err="1" smtClean="0"/>
                        <a:t>Porsi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 </a:t>
                      </a:r>
                      <a:r>
                        <a:rPr lang="en-US" sz="2000" dirty="0" err="1" smtClean="0"/>
                        <a:t>Penerimaan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</a:t>
                      </a:r>
                      <a:r>
                        <a:rPr lang="en-US" sz="2000" dirty="0" err="1" smtClean="0"/>
                        <a:t>Mangga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1250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Melon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</a:t>
                      </a:r>
                      <a:r>
                        <a:rPr lang="en-US" sz="2000" dirty="0" err="1" smtClean="0"/>
                        <a:t>Semangka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</a:t>
                      </a:r>
                      <a:r>
                        <a:rPr lang="en-US" sz="2000" dirty="0" err="1" smtClean="0"/>
                        <a:t>Mangga</a:t>
                      </a:r>
                      <a:r>
                        <a:rPr lang="en-US" sz="2000" dirty="0" smtClean="0"/>
                        <a:t>-Melon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450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12.500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5.625.000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</a:t>
                      </a:r>
                      <a:r>
                        <a:rPr lang="en-US" sz="2000" dirty="0" err="1" smtClean="0"/>
                        <a:t>Mangga-Semangka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12.500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 Melon-</a:t>
                      </a:r>
                      <a:r>
                        <a:rPr lang="en-US" sz="2000" dirty="0" err="1" smtClean="0"/>
                        <a:t>Semangka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12.500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28.125.000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1295400"/>
            <a:ext cx="7924800" cy="609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id-ID" dirty="0" smtClean="0"/>
              <a:t>DESEMBER</a:t>
            </a:r>
            <a:r>
              <a:rPr lang="en-US" dirty="0" smtClean="0"/>
              <a:t> 201</a:t>
            </a:r>
            <a:r>
              <a:rPr lang="id-ID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0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id-ID" dirty="0" smtClean="0"/>
              <a:t> (4)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62265574"/>
              </p:ext>
            </p:extLst>
          </p:nvPr>
        </p:nvGraphicFramePr>
        <p:xfrm>
          <a:off x="560173" y="2514600"/>
          <a:ext cx="8077200" cy="356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340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Nama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Akun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Biaya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sewa</a:t>
                      </a:r>
                      <a:r>
                        <a:rPr lang="en-US" sz="2000" dirty="0" smtClean="0"/>
                        <a:t> outlet 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2.000.000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Biaya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kebersihan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Biaya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bahan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baku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7.400.000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Gaji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pegawai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Gaji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pengelola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5.000.000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Biaya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listrik</a:t>
                      </a:r>
                      <a:r>
                        <a:rPr lang="en-US" sz="2000" dirty="0" smtClean="0"/>
                        <a:t>, air,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dst</a:t>
                      </a:r>
                      <a:r>
                        <a:rPr lang="en-US" sz="2000" dirty="0" smtClean="0"/>
                        <a:t>…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16.200.000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12192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pengeluaran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rutin</a:t>
            </a:r>
            <a:endParaRPr lang="en-US" sz="2400" dirty="0" smtClean="0"/>
          </a:p>
          <a:p>
            <a:pPr algn="ctr"/>
            <a:r>
              <a:rPr lang="id-ID" sz="2400" dirty="0" smtClean="0"/>
              <a:t>OKTOBER</a:t>
            </a:r>
            <a:r>
              <a:rPr lang="en-US" sz="2400" dirty="0" smtClean="0"/>
              <a:t> 201</a:t>
            </a:r>
            <a:r>
              <a:rPr lang="id-ID" sz="2400" dirty="0" smtClean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0603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id-ID" dirty="0" smtClean="0"/>
              <a:t> (5)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1900603"/>
              </p:ext>
            </p:extLst>
          </p:nvPr>
        </p:nvGraphicFramePr>
        <p:xfrm>
          <a:off x="560173" y="2514600"/>
          <a:ext cx="8077200" cy="356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340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Nama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Akun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Biaya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sewa</a:t>
                      </a:r>
                      <a:r>
                        <a:rPr lang="en-US" sz="2000" dirty="0" smtClean="0"/>
                        <a:t> outlet 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2.000.000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Biaya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kebersihan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Biaya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bahan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baku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8.400.000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Gaji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pegawai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Gaji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pengelola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5.000.000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Biaya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listrik</a:t>
                      </a:r>
                      <a:r>
                        <a:rPr lang="en-US" sz="2000" dirty="0" smtClean="0"/>
                        <a:t>, air,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dst</a:t>
                      </a:r>
                      <a:r>
                        <a:rPr lang="en-US" sz="2000" dirty="0" smtClean="0"/>
                        <a:t>…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17.200.000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12192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pengeluaran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rutin</a:t>
            </a:r>
            <a:endParaRPr lang="en-US" sz="2400" dirty="0" smtClean="0"/>
          </a:p>
          <a:p>
            <a:pPr algn="ctr"/>
            <a:r>
              <a:rPr lang="id-ID" sz="2400" dirty="0" smtClean="0"/>
              <a:t>NOVEMBER</a:t>
            </a:r>
            <a:r>
              <a:rPr lang="en-US" sz="2400" dirty="0" smtClean="0"/>
              <a:t> 201</a:t>
            </a:r>
            <a:r>
              <a:rPr lang="id-ID" sz="2400" dirty="0" smtClean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013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id-ID" dirty="0" smtClean="0"/>
              <a:t> (6)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1299399"/>
              </p:ext>
            </p:extLst>
          </p:nvPr>
        </p:nvGraphicFramePr>
        <p:xfrm>
          <a:off x="560173" y="2514600"/>
          <a:ext cx="8077200" cy="356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340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Nama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Akun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Biaya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sewa</a:t>
                      </a:r>
                      <a:r>
                        <a:rPr lang="en-US" sz="2000" dirty="0" smtClean="0"/>
                        <a:t> outlet 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2.000.000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Biaya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kebersihan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Biaya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bahan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baku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9.400.000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Gaji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pegawai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1.500.000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Gaji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pengelola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5.000.000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Biaya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listrik</a:t>
                      </a:r>
                      <a:r>
                        <a:rPr lang="en-US" sz="2000" dirty="0" smtClean="0"/>
                        <a:t>, air,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dst</a:t>
                      </a:r>
                      <a:r>
                        <a:rPr lang="en-US" sz="2000" dirty="0" smtClean="0"/>
                        <a:t>…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18.200.000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12192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pengeluaran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rutin</a:t>
            </a:r>
            <a:endParaRPr lang="en-US" sz="2400" dirty="0" smtClean="0"/>
          </a:p>
          <a:p>
            <a:pPr algn="ctr"/>
            <a:r>
              <a:rPr lang="id-ID" sz="2400" dirty="0" smtClean="0"/>
              <a:t>DESEMBER</a:t>
            </a:r>
            <a:r>
              <a:rPr lang="en-US" sz="2400" dirty="0" smtClean="0"/>
              <a:t> 201</a:t>
            </a:r>
            <a:r>
              <a:rPr lang="id-ID" sz="2400" dirty="0" smtClean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6820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850</Words>
  <Application>Microsoft Office PowerPoint</Application>
  <PresentationFormat>On-screen Show (4:3)</PresentationFormat>
  <Paragraphs>391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CONTOH ASPEK KEUANGAN</vt:lpstr>
      <vt:lpstr>Analisis kebutuhan dana awal</vt:lpstr>
      <vt:lpstr>Analisis kebutuhan dana awal</vt:lpstr>
      <vt:lpstr>Arus kas (1)</vt:lpstr>
      <vt:lpstr>Arus kas (2)</vt:lpstr>
      <vt:lpstr>Arus kas (3)</vt:lpstr>
      <vt:lpstr>Arus kas (4)</vt:lpstr>
      <vt:lpstr>Arus kas (5)</vt:lpstr>
      <vt:lpstr>Arus kas (6)</vt:lpstr>
      <vt:lpstr>Depresiasi (1)</vt:lpstr>
      <vt:lpstr>Depresiasi (2)</vt:lpstr>
      <vt:lpstr>Depresiasi (3)</vt:lpstr>
      <vt:lpstr>Perhitungan free cash flow</vt:lpstr>
      <vt:lpstr>Uji kelayakan keuangan</vt:lpstr>
      <vt:lpstr>Uji kelayakan keuangan</vt:lpstr>
      <vt:lpstr>Uji kelayakan keuangan</vt:lpstr>
      <vt:lpstr>Laporan neraca</vt:lpstr>
      <vt:lpstr>Laporan laba rugi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astrid gina</dc:creator>
  <cp:lastModifiedBy>user</cp:lastModifiedBy>
  <cp:revision>40</cp:revision>
  <dcterms:created xsi:type="dcterms:W3CDTF">2011-11-12T11:48:30Z</dcterms:created>
  <dcterms:modified xsi:type="dcterms:W3CDTF">2016-09-18T15:57:33Z</dcterms:modified>
</cp:coreProperties>
</file>