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73" r:id="rId4"/>
    <p:sldId id="274" r:id="rId5"/>
    <p:sldId id="264" r:id="rId6"/>
    <p:sldId id="281" r:id="rId7"/>
    <p:sldId id="277" r:id="rId8"/>
    <p:sldId id="282" r:id="rId9"/>
    <p:sldId id="263" r:id="rId10"/>
    <p:sldId id="265" r:id="rId11"/>
    <p:sldId id="283" r:id="rId12"/>
    <p:sldId id="284" r:id="rId13"/>
    <p:sldId id="285" r:id="rId14"/>
    <p:sldId id="266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16/09/2016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16/09/2016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16/09/2016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16/09/2016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16/09/2016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7AA-B23F-4B75-9CF8-5225DBE9379B}" type="datetimeFigureOut">
              <a:rPr lang="id-ID" smtClean="0"/>
              <a:pPr/>
              <a:t>16/09/2016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D67AA-B23F-4B75-9CF8-5225DBE9379B}" type="datetimeFigureOut">
              <a:rPr lang="id-ID" smtClean="0"/>
              <a:pPr/>
              <a:t>16/09/2016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6AD0F-B15D-4270-B10E-7C58C9F53AB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LECTURER\13 NEW  VENTURE\MANAJEMEN USAHA BARU\Model_Bisn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14442" y="3071810"/>
            <a:ext cx="7772400" cy="857256"/>
          </a:xfrm>
        </p:spPr>
        <p:txBody>
          <a:bodyPr>
            <a:noAutofit/>
          </a:bodyPr>
          <a:lstStyle/>
          <a:p>
            <a:r>
              <a:rPr lang="id-ID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adway" pitchFamily="82" charset="0"/>
              </a:rPr>
              <a:t>Generation</a:t>
            </a:r>
            <a:endParaRPr lang="id-ID" sz="5400" dirty="0">
              <a:solidFill>
                <a:schemeClr val="tx1">
                  <a:lumMod val="75000"/>
                  <a:lumOff val="25000"/>
                </a:schemeClr>
              </a:solidFill>
              <a:latin typeface="Broadway" pitchFamily="82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643042" y="4643446"/>
            <a:ext cx="6400800" cy="1752600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REVENUE STEAMS</a:t>
            </a:r>
          </a:p>
          <a:p>
            <a:r>
              <a:rPr lang="id-ID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KEY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PERTANYAAN KEY RESOURCES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Siapa sajakah mitra </a:t>
            </a:r>
            <a:r>
              <a:rPr lang="id-ID" dirty="0" smtClean="0"/>
              <a:t>kita?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Siapa sajakah pemasok utama </a:t>
            </a:r>
            <a:r>
              <a:rPr lang="id-ID" dirty="0" smtClean="0"/>
              <a:t>kita?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Sumber Daya Utama apakah yang kita dapatkan dari mitra?</a:t>
            </a:r>
            <a:endParaRPr lang="id-ID" dirty="0" smtClean="0"/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Aktivitas kunci apa sajakah yang dilakukan mitra kita?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d-ID"/>
          </a:p>
        </p:txBody>
      </p:sp>
      <p:pic>
        <p:nvPicPr>
          <p:cNvPr id="6" name="Picture 2" descr="Hasil gambar untuk bisnis model kanv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642918"/>
            <a:ext cx="9144000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0" y="5500702"/>
            <a:ext cx="4572000" cy="1357298"/>
          </a:xfrm>
          <a:prstGeom prst="rect">
            <a:avLst/>
          </a:prstGeom>
          <a:blipFill dpi="0" rotWithShape="1">
            <a:blip r:embed="rId4">
              <a:alphaModFix amt="6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4572000" y="5500702"/>
            <a:ext cx="4572000" cy="1357298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COST STRUCTURE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Struktur biaya menggambarkan semua biaya yang dikeluarkan untuk mengoperasikan model bisnis.</a:t>
            </a:r>
          </a:p>
          <a:p>
            <a:r>
              <a:rPr lang="id-ID" dirty="0" smtClean="0"/>
              <a:t>Struktur biaya menjelaskan biaya terpenting yang muncul ketika mengoperasikan model bisnis tertentu.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428604"/>
            <a:ext cx="3929122" cy="14287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STRUKTUR BIAYA MODEL BISNIS</a:t>
            </a:r>
            <a:endParaRPr lang="id-ID" sz="3200" dirty="0"/>
          </a:p>
        </p:txBody>
      </p:sp>
      <p:sp>
        <p:nvSpPr>
          <p:cNvPr id="5" name="Rectangle 4"/>
          <p:cNvSpPr/>
          <p:nvPr/>
        </p:nvSpPr>
        <p:spPr>
          <a:xfrm>
            <a:off x="357158" y="1857364"/>
            <a:ext cx="3929122" cy="45720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indent="-269875">
              <a:buFont typeface="Wingdings" pitchFamily="2" charset="2"/>
              <a:buChar char="§"/>
            </a:pPr>
            <a:r>
              <a:rPr lang="id-ID" sz="3200" dirty="0" smtClean="0"/>
              <a:t>TERPACU BIAYA (COST DRIVEN)</a:t>
            </a:r>
          </a:p>
          <a:p>
            <a:pPr marL="269875" indent="-269875"/>
            <a:endParaRPr lang="id-ID" sz="3200" dirty="0" smtClean="0"/>
          </a:p>
          <a:p>
            <a:pPr marL="269875" indent="-269875">
              <a:buFont typeface="Wingdings" pitchFamily="2" charset="2"/>
              <a:buChar char="§"/>
            </a:pPr>
            <a:r>
              <a:rPr lang="id-ID" sz="3200" dirty="0" smtClean="0"/>
              <a:t>TERPACU NILAI (VALUE DRIVEN</a:t>
            </a:r>
            <a:endParaRPr lang="id-ID" sz="3200" dirty="0"/>
          </a:p>
        </p:txBody>
      </p:sp>
      <p:sp>
        <p:nvSpPr>
          <p:cNvPr id="6" name="Rectangle 5"/>
          <p:cNvSpPr/>
          <p:nvPr/>
        </p:nvSpPr>
        <p:spPr>
          <a:xfrm>
            <a:off x="4643406" y="428604"/>
            <a:ext cx="4143436" cy="14287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KARAKTERISTIK STRUKTUR BIAYA</a:t>
            </a:r>
            <a:endParaRPr lang="id-ID" sz="3200" dirty="0"/>
          </a:p>
        </p:txBody>
      </p:sp>
      <p:sp>
        <p:nvSpPr>
          <p:cNvPr id="7" name="Rectangle 6"/>
          <p:cNvSpPr/>
          <p:nvPr/>
        </p:nvSpPr>
        <p:spPr>
          <a:xfrm>
            <a:off x="4643406" y="1857364"/>
            <a:ext cx="4143436" cy="45720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indent="-269875">
              <a:buFont typeface="Wingdings" pitchFamily="2" charset="2"/>
              <a:buChar char="ü"/>
            </a:pPr>
            <a:r>
              <a:rPr lang="id-ID" sz="3200" dirty="0" smtClean="0"/>
              <a:t>BIAYA TETAP</a:t>
            </a:r>
          </a:p>
          <a:p>
            <a:pPr marL="269875" indent="-269875"/>
            <a:endParaRPr lang="id-ID" sz="3200" dirty="0" smtClean="0"/>
          </a:p>
          <a:p>
            <a:pPr marL="269875" indent="-269875">
              <a:buFont typeface="Wingdings" pitchFamily="2" charset="2"/>
              <a:buChar char="ü"/>
            </a:pPr>
            <a:r>
              <a:rPr lang="id-ID" sz="3200" dirty="0" smtClean="0"/>
              <a:t>BIAYA VARIABEL</a:t>
            </a:r>
          </a:p>
          <a:p>
            <a:pPr marL="269875" indent="-269875"/>
            <a:endParaRPr lang="id-ID" sz="3200" dirty="0" smtClean="0"/>
          </a:p>
          <a:p>
            <a:pPr marL="269875" indent="-269875">
              <a:buFont typeface="Wingdings" pitchFamily="2" charset="2"/>
              <a:buChar char="ü"/>
            </a:pPr>
            <a:r>
              <a:rPr lang="id-ID" sz="3200" dirty="0" smtClean="0"/>
              <a:t>SKALA EKONOMI</a:t>
            </a:r>
          </a:p>
          <a:p>
            <a:pPr marL="269875" indent="-269875"/>
            <a:endParaRPr lang="id-ID" sz="3200" dirty="0" smtClean="0"/>
          </a:p>
          <a:p>
            <a:pPr marL="269875" indent="-269875">
              <a:buFont typeface="Wingdings" pitchFamily="2" charset="2"/>
              <a:buChar char="ü"/>
            </a:pPr>
            <a:r>
              <a:rPr lang="id-ID" sz="3200" dirty="0" smtClean="0"/>
              <a:t>LINGKUP EKONOMI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TUGAS!!!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Lakukan </a:t>
            </a:r>
            <a:r>
              <a:rPr lang="id-ID" dirty="0" smtClean="0">
                <a:ea typeface="Times New Roman"/>
                <a:cs typeface="Calibri"/>
              </a:rPr>
              <a:t>identifikasi bisnis model dari usaha/bisnis yang sudah berjalan</a:t>
            </a:r>
          </a:p>
          <a:p>
            <a:r>
              <a:rPr lang="id-ID" dirty="0" smtClean="0"/>
              <a:t>Identifikasi pada </a:t>
            </a:r>
            <a:r>
              <a:rPr lang="id-ID" i="1" dirty="0" smtClean="0"/>
              <a:t>Key Activities, Key Partnerships </a:t>
            </a:r>
            <a:r>
              <a:rPr lang="id-ID" dirty="0" smtClean="0"/>
              <a:t>dan </a:t>
            </a:r>
            <a:r>
              <a:rPr lang="id-ID" i="1" dirty="0" smtClean="0"/>
              <a:t>Cost Structure</a:t>
            </a:r>
            <a:endParaRPr lang="id-ID" i="1" dirty="0" smtClean="0"/>
          </a:p>
          <a:p>
            <a:r>
              <a:rPr lang="id-ID" dirty="0" smtClean="0"/>
              <a:t>Gunakan data dari sumber yang ada baik online maupun offline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Hasil gambar untuk bisnis model kanv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14744" y="642918"/>
            <a:ext cx="5429256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714480" y="642918"/>
            <a:ext cx="2000264" cy="2357454"/>
          </a:xfrm>
          <a:prstGeom prst="rect">
            <a:avLst/>
          </a:prstGeom>
          <a:blipFill dpi="0" rotWithShape="1">
            <a:blip r:embed="rId4">
              <a:alphaModFix amt="6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4572000" y="5500702"/>
            <a:ext cx="4572000" cy="1357298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1714480" y="3000372"/>
            <a:ext cx="2000264" cy="2500330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KEY ACTIVITIES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0363" lvl="1" indent="-360363">
              <a:buFont typeface="Wingdings" pitchFamily="2" charset="2"/>
              <a:buChar char="ü"/>
            </a:pPr>
            <a:r>
              <a:rPr lang="id-ID" dirty="0" smtClean="0"/>
              <a:t>Blok aktivitas kunci menggambarkan hal-hal terpenting yang harus dilakukan perusahaan agar model bisnisnya dapat bekerja.</a:t>
            </a:r>
            <a:endParaRPr lang="id-ID" u="sng" dirty="0" smtClean="0"/>
          </a:p>
          <a:p>
            <a:pPr marL="360363" lvl="1" indent="-360363">
              <a:buFont typeface="Wingdings" pitchFamily="2" charset="2"/>
              <a:buChar char="ü"/>
            </a:pPr>
            <a:r>
              <a:rPr lang="id-ID" dirty="0" smtClean="0"/>
              <a:t>Aktivitas kunci merupakan tindakan-tindakan terpenting yang harus diambil perusahaan agar dapat beroperasi dengan sukses.</a:t>
            </a:r>
            <a:endParaRPr lang="id-ID" u="sng" dirty="0" smtClean="0"/>
          </a:p>
          <a:p>
            <a:pPr marL="360363" lvl="1" indent="-360363">
              <a:buFont typeface="Wingdings" pitchFamily="2" charset="2"/>
              <a:buChar char="ü"/>
            </a:pPr>
            <a:r>
              <a:rPr lang="id-ID" dirty="0" smtClean="0"/>
              <a:t>Seperti halnya sumber daya utama, aktivitas-aktivitas kunci juga diperlukan untuk menciptakan dan memberikan proposisi nilai, menjangkau pasar, mempertahan hubungan pelanggan dan memperoleh pendapatan.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3257544" cy="4868874"/>
          </a:xfrm>
        </p:spPr>
        <p:txBody>
          <a:bodyPr>
            <a:normAutofit/>
          </a:bodyPr>
          <a:lstStyle/>
          <a:p>
            <a:r>
              <a:rPr lang="id-ID" dirty="0" smtClean="0"/>
              <a:t>KATEGORI AKTIVITAS-AKTIVITAS KUNCI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4071934" y="1571612"/>
            <a:ext cx="4500594" cy="8572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PRODUKSI</a:t>
            </a:r>
            <a:endParaRPr lang="id-ID" sz="3200" dirty="0"/>
          </a:p>
        </p:txBody>
      </p:sp>
      <p:sp>
        <p:nvSpPr>
          <p:cNvPr id="6" name="Rectangle 5"/>
          <p:cNvSpPr/>
          <p:nvPr/>
        </p:nvSpPr>
        <p:spPr>
          <a:xfrm>
            <a:off x="4071934" y="3000372"/>
            <a:ext cx="4500594" cy="8572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PEMECAHAN MASALAH</a:t>
            </a:r>
            <a:endParaRPr lang="id-ID" sz="3200" dirty="0"/>
          </a:p>
        </p:txBody>
      </p:sp>
      <p:sp>
        <p:nvSpPr>
          <p:cNvPr id="7" name="Rectangle 6"/>
          <p:cNvSpPr/>
          <p:nvPr/>
        </p:nvSpPr>
        <p:spPr>
          <a:xfrm>
            <a:off x="4071934" y="4429132"/>
            <a:ext cx="4500594" cy="8572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PLATFORM/JARINGAN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PERTANYAAN </a:t>
            </a:r>
            <a:r>
              <a:rPr lang="id-ID" dirty="0" smtClean="0"/>
              <a:t>KEY ACTIVITIES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Apa sajakah aktivitas-aktivitas kunci yang diperlukan proposisi nilai kita?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Saluran distribusi kita?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Hubungan pelanggan?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Arus pendapatan?</a:t>
            </a:r>
          </a:p>
          <a:p>
            <a:pPr marL="539750" indent="-539750"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d-ID"/>
          </a:p>
        </p:txBody>
      </p:sp>
      <p:pic>
        <p:nvPicPr>
          <p:cNvPr id="6" name="Picture 2" descr="Hasil gambar untuk bisnis model kanv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714480" y="642918"/>
            <a:ext cx="7429520" cy="4857784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0" y="642918"/>
            <a:ext cx="1714480" cy="4857784"/>
          </a:xfrm>
          <a:prstGeom prst="rect">
            <a:avLst/>
          </a:prstGeom>
          <a:blipFill dpi="0" rotWithShape="1">
            <a:blip r:embed="rId4">
              <a:alphaModFix amt="6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4572000" y="5500702"/>
            <a:ext cx="4572000" cy="1357298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KEY </a:t>
            </a:r>
            <a:r>
              <a:rPr lang="id-ID" dirty="0" smtClean="0"/>
              <a:t>PARTNERSHIPS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id-ID" dirty="0" smtClean="0"/>
              <a:t>Blok </a:t>
            </a:r>
            <a:r>
              <a:rPr lang="id-ID" dirty="0" smtClean="0"/>
              <a:t>Kemitraan Utama menggambarkan jaringan pemasok dan mitra yang membuat model bisnis dapat bekerja.</a:t>
            </a:r>
            <a:endParaRPr lang="id-ID" dirty="0" smtClean="0"/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Perusahaan menciptakan aliansi untuk mengoptimalkan model bisnis, mengurangi risiko atau memperoleh sumber daya mereka.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id-ID" dirty="0" smtClean="0"/>
              <a:t>EMPAT JENIS KEMITRAAN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357298"/>
            <a:ext cx="6472254" cy="1185857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id-ID" sz="2800" dirty="0" smtClean="0"/>
              <a:t>Aliansi Strategis Antara Non-pesaing</a:t>
            </a:r>
            <a:endParaRPr lang="id-ID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57290" y="2643182"/>
            <a:ext cx="6472254" cy="118585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COOPETITION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Kemitraan Strategis Antar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esaing</a:t>
            </a: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57290" y="3929066"/>
            <a:ext cx="6472254" cy="118585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Usaha patungan untuk mengembangkan bisnis baru</a:t>
            </a: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57290" y="5214950"/>
            <a:ext cx="6472254" cy="11858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Hubungan pembeli-pemasok untuk menjamin pasokan yang dapat diandalkan</a:t>
            </a: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2" y="357174"/>
            <a:ext cx="3571868" cy="5857908"/>
          </a:xfrm>
        </p:spPr>
        <p:txBody>
          <a:bodyPr>
            <a:normAutofit/>
          </a:bodyPr>
          <a:lstStyle/>
          <a:p>
            <a:r>
              <a:rPr lang="id-ID" dirty="0" smtClean="0"/>
              <a:t>TIGA MOTIVASI DALAM MEMBANGUN KEMITRAAN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071934" y="1000108"/>
            <a:ext cx="4500594" cy="14287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OPTIMISASI DAN SKALA EKONOMI</a:t>
            </a:r>
            <a:endParaRPr lang="id-ID" sz="3200" dirty="0"/>
          </a:p>
        </p:txBody>
      </p:sp>
      <p:sp>
        <p:nvSpPr>
          <p:cNvPr id="5" name="Rectangle 4"/>
          <p:cNvSpPr/>
          <p:nvPr/>
        </p:nvSpPr>
        <p:spPr>
          <a:xfrm>
            <a:off x="4071934" y="2643182"/>
            <a:ext cx="4500594" cy="14287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PENGURANGAN RESIKO DAN KETIDAKPASTIAN</a:t>
            </a:r>
            <a:endParaRPr lang="id-ID" sz="3200" dirty="0"/>
          </a:p>
        </p:txBody>
      </p:sp>
      <p:sp>
        <p:nvSpPr>
          <p:cNvPr id="8" name="Rectangle 7"/>
          <p:cNvSpPr/>
          <p:nvPr/>
        </p:nvSpPr>
        <p:spPr>
          <a:xfrm>
            <a:off x="4071934" y="4286256"/>
            <a:ext cx="4500594" cy="14287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AKUISISI SUMBER DAYA DAN AKTIVITAS TERTENTU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290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Generation</vt:lpstr>
      <vt:lpstr>Slide 2</vt:lpstr>
      <vt:lpstr>KEY ACTIVITIES</vt:lpstr>
      <vt:lpstr>KATEGORI AKTIVITAS-AKTIVITAS KUNCI</vt:lpstr>
      <vt:lpstr>PERTANYAAN KEY ACTIVITIES</vt:lpstr>
      <vt:lpstr>Slide 6</vt:lpstr>
      <vt:lpstr>KEY PARTNERSHIPS</vt:lpstr>
      <vt:lpstr>EMPAT JENIS KEMITRAAN</vt:lpstr>
      <vt:lpstr>TIGA MOTIVASI DALAM MEMBANGUN KEMITRAAN</vt:lpstr>
      <vt:lpstr>PERTANYAAN KEY RESOURCES</vt:lpstr>
      <vt:lpstr>Slide 11</vt:lpstr>
      <vt:lpstr>COST STRUCTURE</vt:lpstr>
      <vt:lpstr>Slide 13</vt:lpstr>
      <vt:lpstr>TUGAS!!!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</dc:title>
  <dc:creator>user</dc:creator>
  <cp:lastModifiedBy>user</cp:lastModifiedBy>
  <cp:revision>90</cp:revision>
  <dcterms:created xsi:type="dcterms:W3CDTF">2016-08-25T06:18:42Z</dcterms:created>
  <dcterms:modified xsi:type="dcterms:W3CDTF">2016-09-17T15:52:01Z</dcterms:modified>
</cp:coreProperties>
</file>