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79" r:id="rId3"/>
    <p:sldId id="280" r:id="rId4"/>
    <p:sldId id="281" r:id="rId5"/>
    <p:sldId id="276" r:id="rId6"/>
    <p:sldId id="277" r:id="rId7"/>
    <p:sldId id="278" r:id="rId8"/>
    <p:sldId id="282" r:id="rId9"/>
    <p:sldId id="283" r:id="rId10"/>
    <p:sldId id="268" r:id="rId11"/>
    <p:sldId id="269" r:id="rId12"/>
    <p:sldId id="275" r:id="rId13"/>
    <p:sldId id="274" r:id="rId14"/>
    <p:sldId id="257" r:id="rId15"/>
    <p:sldId id="285" r:id="rId16"/>
    <p:sldId id="28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860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04AA-10C0-4576-889B-8E2E3A8D6ED1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7472-8138-4376-8CDE-1420C9ED1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04AA-10C0-4576-889B-8E2E3A8D6ED1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7472-8138-4376-8CDE-1420C9ED1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04AA-10C0-4576-889B-8E2E3A8D6ED1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7472-8138-4376-8CDE-1420C9ED1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04AA-10C0-4576-889B-8E2E3A8D6ED1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7472-8138-4376-8CDE-1420C9ED1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04AA-10C0-4576-889B-8E2E3A8D6ED1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7472-8138-4376-8CDE-1420C9ED1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04AA-10C0-4576-889B-8E2E3A8D6ED1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7472-8138-4376-8CDE-1420C9ED1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04AA-10C0-4576-889B-8E2E3A8D6ED1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7472-8138-4376-8CDE-1420C9ED1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04AA-10C0-4576-889B-8E2E3A8D6ED1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7472-8138-4376-8CDE-1420C9ED1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04AA-10C0-4576-889B-8E2E3A8D6ED1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7472-8138-4376-8CDE-1420C9ED1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04AA-10C0-4576-889B-8E2E3A8D6ED1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7472-8138-4376-8CDE-1420C9ED1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04AA-10C0-4576-889B-8E2E3A8D6ED1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7472-8138-4376-8CDE-1420C9ED1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C04AA-10C0-4576-889B-8E2E3A8D6ED1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C7472-8138-4376-8CDE-1420C9ED1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571612"/>
            <a:ext cx="7772400" cy="1470025"/>
          </a:xfrm>
        </p:spPr>
        <p:txBody>
          <a:bodyPr/>
          <a:lstStyle/>
          <a:p>
            <a:r>
              <a:rPr lang="id-ID" sz="4000" dirty="0" smtClean="0"/>
              <a:t>ASPEK</a:t>
            </a:r>
            <a:r>
              <a:rPr lang="en-US" sz="4000" dirty="0" smtClean="0"/>
              <a:t> KEUANGAN</a:t>
            </a:r>
            <a:endParaRPr lang="en-US" sz="4000" dirty="0"/>
          </a:p>
        </p:txBody>
      </p:sp>
      <p:pic>
        <p:nvPicPr>
          <p:cNvPr id="15362" name="Picture 2" descr="Hasil gambar untuk keuangan bisnis keci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714620"/>
            <a:ext cx="5715000" cy="381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4197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dirty="0" smtClean="0"/>
              <a:t>BEP</a:t>
            </a:r>
            <a:r>
              <a:rPr lang="en-US" i="1" dirty="0" smtClean="0"/>
              <a:t> (Break-Even Point</a:t>
            </a:r>
            <a:r>
              <a:rPr lang="id-ID" i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60" y="1643050"/>
            <a:ext cx="2643206" cy="271464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2400" dirty="0" smtClean="0"/>
              <a:t>Merupakan k</a:t>
            </a:r>
            <a:r>
              <a:rPr lang="en-US" sz="2400" dirty="0" err="1" smtClean="0"/>
              <a:t>ondisi</a:t>
            </a:r>
            <a:r>
              <a:rPr lang="en-US" sz="2400" dirty="0" smtClean="0"/>
              <a:t>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keuntungan</a:t>
            </a:r>
            <a:r>
              <a:rPr lang="en-US" sz="2400" dirty="0" smtClean="0"/>
              <a:t> </a:t>
            </a:r>
            <a:r>
              <a:rPr lang="en-US" sz="2400" dirty="0" err="1" smtClean="0"/>
              <a:t>bernilai</a:t>
            </a:r>
            <a:r>
              <a:rPr lang="en-US" sz="2400" dirty="0" smtClean="0"/>
              <a:t> </a:t>
            </a:r>
            <a:r>
              <a:rPr lang="en-US" sz="2400" dirty="0" err="1" smtClean="0"/>
              <a:t>nol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pendapatan</a:t>
            </a:r>
            <a:r>
              <a:rPr lang="en-US" sz="2400" dirty="0" smtClean="0"/>
              <a:t> </a:t>
            </a:r>
            <a:r>
              <a:rPr lang="id-ID" sz="2400" dirty="0" smtClean="0"/>
              <a:t>sama besar dengan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endParaRPr lang="id-ID" sz="2400" dirty="0" smtClean="0"/>
          </a:p>
          <a:p>
            <a:pPr marL="0" indent="0" algn="ctr">
              <a:buNone/>
            </a:pPr>
            <a:endParaRPr lang="en-US" sz="2400" dirty="0" smtClean="0"/>
          </a:p>
          <a:p>
            <a:pPr algn="ctr">
              <a:buNone/>
            </a:pPr>
            <a:endParaRPr lang="en-US" sz="2400" dirty="0"/>
          </a:p>
          <a:p>
            <a:pPr algn="ctr">
              <a:buNone/>
            </a:pPr>
            <a:endParaRPr lang="en-US" sz="24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1500166" y="5286388"/>
            <a:ext cx="5786478" cy="1143008"/>
            <a:chOff x="714348" y="2357430"/>
            <a:chExt cx="5786478" cy="1143008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571604" y="2928934"/>
              <a:ext cx="464347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14348" y="2681583"/>
              <a:ext cx="10715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2400" dirty="0" smtClean="0"/>
                <a:t>BEP =</a:t>
              </a:r>
              <a:endParaRPr lang="id-ID" sz="2400" dirty="0"/>
            </a:p>
          </p:txBody>
        </p:sp>
        <p:sp>
          <p:nvSpPr>
            <p:cNvPr id="11" name="Content Placeholder 2"/>
            <p:cNvSpPr txBox="1">
              <a:spLocks/>
            </p:cNvSpPr>
            <p:nvPr/>
          </p:nvSpPr>
          <p:spPr>
            <a:xfrm>
              <a:off x="2714612" y="2357430"/>
              <a:ext cx="2214578" cy="5715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25000" lnSpcReduction="200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9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BIAYA TETAP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	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Content Placeholder 2"/>
            <p:cNvSpPr txBox="1">
              <a:spLocks/>
            </p:cNvSpPr>
            <p:nvPr/>
          </p:nvSpPr>
          <p:spPr>
            <a:xfrm>
              <a:off x="1285852" y="3000372"/>
              <a:ext cx="5214974" cy="50006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(HARGA – BIAYA VARIABEL PER UNIT)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19074" y="1176348"/>
            <a:ext cx="6096000" cy="3824288"/>
            <a:chOff x="2905156" y="3000372"/>
            <a:chExt cx="6096000" cy="3824288"/>
          </a:xfrm>
        </p:grpSpPr>
        <p:cxnSp>
          <p:nvCxnSpPr>
            <p:cNvPr id="16" name="Straight Connector 15"/>
            <p:cNvCxnSpPr/>
            <p:nvPr/>
          </p:nvCxnSpPr>
          <p:spPr>
            <a:xfrm rot="5400000">
              <a:off x="1952657" y="4867272"/>
              <a:ext cx="3124200" cy="31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514756" y="6429372"/>
              <a:ext cx="44196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3514756" y="3305172"/>
              <a:ext cx="3810000" cy="3124200"/>
            </a:xfrm>
            <a:prstGeom prst="line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3514756" y="4143372"/>
              <a:ext cx="4038600" cy="12192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905156" y="3305172"/>
              <a:ext cx="1143000" cy="4000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dirty="0" err="1">
                  <a:latin typeface="+mn-lt"/>
                </a:rPr>
                <a:t>Rp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962556" y="6424610"/>
              <a:ext cx="1905000" cy="4000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dirty="0" err="1">
                  <a:latin typeface="+mn-lt"/>
                </a:rPr>
                <a:t>Jumlah</a:t>
              </a:r>
              <a:r>
                <a:rPr lang="en-US" sz="2000" dirty="0">
                  <a:latin typeface="+mn-lt"/>
                </a:rPr>
                <a:t> Unit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477156" y="3914772"/>
              <a:ext cx="1524000" cy="4000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Total cost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324756" y="3000372"/>
              <a:ext cx="1524000" cy="4000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Sales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486556" y="3895722"/>
              <a:ext cx="1524000" cy="4000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Profit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286380" y="4781536"/>
              <a:ext cx="804842" cy="40005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BEP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667156" y="5343522"/>
              <a:ext cx="1524000" cy="4000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Loss</a:t>
              </a:r>
            </a:p>
          </p:txBody>
        </p:sp>
      </p:grpSp>
      <p:sp>
        <p:nvSpPr>
          <p:cNvPr id="28" name="Oval 27"/>
          <p:cNvSpPr/>
          <p:nvPr/>
        </p:nvSpPr>
        <p:spPr>
          <a:xfrm>
            <a:off x="2714612" y="2857496"/>
            <a:ext cx="142876" cy="142876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39486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NPV (</a:t>
            </a:r>
            <a:r>
              <a:rPr lang="en-US" i="1" dirty="0" smtClean="0"/>
              <a:t>Net Present Value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785926"/>
            <a:ext cx="7924800" cy="3357586"/>
          </a:xfrm>
        </p:spPr>
        <p:txBody>
          <a:bodyPr>
            <a:noAutofit/>
          </a:bodyPr>
          <a:lstStyle/>
          <a:p>
            <a:pPr marL="361950" indent="-361950">
              <a:buFont typeface="Wingdings" pitchFamily="2" charset="2"/>
              <a:buChar char="Ø"/>
            </a:pP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usaha</a:t>
            </a:r>
            <a:r>
              <a:rPr lang="en-US" sz="2800" dirty="0" smtClean="0"/>
              <a:t> </a:t>
            </a:r>
            <a:r>
              <a:rPr lang="en-US" sz="2800" dirty="0" err="1" smtClean="0"/>
              <a:t>berpotensi</a:t>
            </a:r>
            <a:r>
              <a:rPr lang="en-US" sz="2800" dirty="0" smtClean="0"/>
              <a:t> </a:t>
            </a:r>
            <a:r>
              <a:rPr lang="en-US" sz="2800" dirty="0" err="1" smtClean="0"/>
              <a:t>menguntungkan</a:t>
            </a:r>
            <a:r>
              <a:rPr lang="en-US" sz="2800" dirty="0" smtClean="0"/>
              <a:t> di </a:t>
            </a:r>
            <a:r>
              <a:rPr lang="en-US" sz="2800" dirty="0" err="1" smtClean="0"/>
              <a:t>masa</a:t>
            </a:r>
            <a:r>
              <a:rPr lang="en-US" sz="2800" dirty="0" smtClean="0"/>
              <a:t> </a:t>
            </a:r>
            <a:r>
              <a:rPr lang="en-US" sz="2800" dirty="0" err="1" smtClean="0"/>
              <a:t>depan</a:t>
            </a:r>
            <a:endParaRPr lang="en-US" sz="2800" dirty="0"/>
          </a:p>
          <a:p>
            <a:pPr marL="361950" indent="-361950">
              <a:buFont typeface="Wingdings" pitchFamily="2" charset="2"/>
              <a:buChar char="Ø"/>
            </a:pPr>
            <a:r>
              <a:rPr lang="en-US" sz="2800" dirty="0" err="1" smtClean="0"/>
              <a:t>Akumulasi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sekarang</a:t>
            </a:r>
            <a:r>
              <a:rPr lang="en-US" sz="2800" dirty="0" smtClean="0"/>
              <a:t> </a:t>
            </a:r>
            <a:r>
              <a:rPr lang="en-US" sz="2800" dirty="0" err="1" smtClean="0"/>
              <a:t>kas</a:t>
            </a:r>
            <a:r>
              <a:rPr lang="en-US" sz="2800" dirty="0" smtClean="0"/>
              <a:t> </a:t>
            </a:r>
            <a:r>
              <a:rPr lang="en-US" sz="2800" dirty="0" err="1" smtClean="0"/>
              <a:t>masuk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kas</a:t>
            </a:r>
            <a:r>
              <a:rPr lang="en-US" sz="2800" dirty="0" smtClean="0"/>
              <a:t> </a:t>
            </a:r>
            <a:r>
              <a:rPr lang="en-US" sz="2800" dirty="0" err="1" smtClean="0"/>
              <a:t>keluar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dihasilkan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investasi</a:t>
            </a:r>
            <a:endParaRPr lang="en-US" sz="2800" dirty="0" smtClean="0"/>
          </a:p>
          <a:p>
            <a:pPr marL="361950" indent="-361950">
              <a:buFont typeface="Wingdings" pitchFamily="2" charset="2"/>
              <a:buChar char="Ø"/>
            </a:pPr>
            <a:r>
              <a:rPr lang="en-US" sz="2800" dirty="0" err="1" smtClean="0"/>
              <a:t>Semakin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NPV </a:t>
            </a:r>
            <a:r>
              <a:rPr lang="en-US" sz="2800" dirty="0" err="1" smtClean="0"/>
              <a:t>semakin</a:t>
            </a:r>
            <a:r>
              <a:rPr lang="en-US" sz="2800" dirty="0" smtClean="0"/>
              <a:t> </a:t>
            </a:r>
            <a:r>
              <a:rPr lang="en-US" sz="2800" dirty="0" err="1" smtClean="0"/>
              <a:t>prospektif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usaha</a:t>
            </a:r>
            <a:endParaRPr lang="id-ID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311301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id-ID" dirty="0" smtClean="0"/>
              <a:t>RUMUS YANG DIGUNAKAN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390" y="3732233"/>
            <a:ext cx="3257544" cy="8397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ATAU</a:t>
            </a:r>
            <a:endParaRPr lang="id-ID" sz="48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1473514"/>
              </p:ext>
            </p:extLst>
          </p:nvPr>
        </p:nvGraphicFramePr>
        <p:xfrm>
          <a:off x="285720" y="1464919"/>
          <a:ext cx="4429156" cy="21069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9419"/>
                <a:gridCol w="920977"/>
                <a:gridCol w="1428760"/>
              </a:tblGrid>
              <a:tr h="22860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</a:t>
                      </a:r>
                      <a:endParaRPr lang="en-US" sz="2400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74397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/>
                        <a:t>NPV =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200" dirty="0" smtClean="0"/>
                        <a:t>∑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CF</a:t>
                      </a:r>
                      <a:r>
                        <a:rPr lang="en-US" sz="3200" baseline="-25000" dirty="0" err="1" smtClean="0"/>
                        <a:t>t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029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(1+r)</a:t>
                      </a:r>
                      <a:r>
                        <a:rPr lang="en-US" sz="3200" baseline="30000" dirty="0" smtClean="0"/>
                        <a:t>t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67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    t=0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285720" y="4705360"/>
            <a:ext cx="8229600" cy="136684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NPV = PV (</a:t>
            </a:r>
            <a:r>
              <a:rPr kumimoji="0" lang="en-US" sz="4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Benefits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– PV (</a:t>
            </a:r>
            <a:r>
              <a:rPr kumimoji="0" lang="en-US" sz="4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Cost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786282" y="1000108"/>
            <a:ext cx="4357718" cy="29289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76425" marR="0" lvl="0" indent="-1876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970088" algn="l"/>
              </a:tabLst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Dimana: </a:t>
            </a:r>
          </a:p>
          <a:p>
            <a:pPr marL="803275" marR="0" lvl="0" indent="-8032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CF</a:t>
            </a:r>
            <a:r>
              <a:rPr kumimoji="0" lang="en-US" sz="24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= aliran kas yang diterima pada periode ke-t</a:t>
            </a:r>
          </a:p>
          <a:p>
            <a:pPr marL="803275" marR="0" lvl="0" indent="-8032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73038" algn="l"/>
                <a:tab pos="536575" algn="l"/>
              </a:tabLst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r 	= tingkat suku bunga yang berlaku</a:t>
            </a:r>
          </a:p>
          <a:p>
            <a:pPr marL="803275" marR="0" lvl="0" indent="-8032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73038" algn="l"/>
                <a:tab pos="536575" algn="l"/>
              </a:tabLst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t 	= periode waktu yang digunakan</a:t>
            </a:r>
          </a:p>
          <a:p>
            <a:pPr marL="688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619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 (</a:t>
            </a:r>
            <a:r>
              <a:rPr lang="en-US" i="1" dirty="0" smtClean="0"/>
              <a:t>Internal Rate of Return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85860"/>
            <a:ext cx="7924800" cy="1971676"/>
          </a:xfrm>
        </p:spPr>
        <p:txBody>
          <a:bodyPr>
            <a:normAutofit/>
          </a:bodyPr>
          <a:lstStyle/>
          <a:p>
            <a:pPr marL="358775">
              <a:buFont typeface="Wingdings" pitchFamily="2" charset="2"/>
              <a:buChar char="ü"/>
            </a:pP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i="1" dirty="0"/>
              <a:t>cut off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NPV </a:t>
            </a:r>
            <a:r>
              <a:rPr lang="en-US" sz="2400" dirty="0" err="1"/>
              <a:t>usaha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nol</a:t>
            </a:r>
            <a:endParaRPr lang="en-US" sz="2400" dirty="0"/>
          </a:p>
          <a:p>
            <a:pPr marL="358775">
              <a:buFont typeface="Wingdings" pitchFamily="2" charset="2"/>
              <a:buChar char="ü"/>
            </a:pP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IRR, </a:t>
            </a:r>
            <a:r>
              <a:rPr lang="en-US" sz="2400" dirty="0" err="1"/>
              <a:t>investasi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berada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posisi</a:t>
            </a:r>
            <a:r>
              <a:rPr lang="en-US" sz="2400" dirty="0"/>
              <a:t> </a:t>
            </a:r>
            <a:r>
              <a:rPr lang="en-US" sz="2400" dirty="0" err="1"/>
              <a:t>impas</a:t>
            </a:r>
            <a:endParaRPr lang="en-US" sz="2400" dirty="0"/>
          </a:p>
          <a:p>
            <a:pPr marL="358775">
              <a:buFont typeface="Wingdings" pitchFamily="2" charset="2"/>
              <a:buChar char="ü"/>
            </a:pPr>
            <a:r>
              <a:rPr lang="en-US" sz="2400" dirty="0" err="1"/>
              <a:t>Investasi</a:t>
            </a:r>
            <a:r>
              <a:rPr lang="en-US" sz="2400" dirty="0"/>
              <a:t> yang </a:t>
            </a:r>
            <a:r>
              <a:rPr lang="en-US" sz="2400" dirty="0" err="1"/>
              <a:t>layak</a:t>
            </a:r>
            <a:r>
              <a:rPr lang="en-US" sz="2400" dirty="0"/>
              <a:t>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tingkat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pengembalian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harus</a:t>
            </a:r>
            <a:r>
              <a:rPr lang="en-US" sz="2400" dirty="0">
                <a:sym typeface="Wingdings" pitchFamily="2" charset="2"/>
              </a:rPr>
              <a:t> &gt; IRR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86545578"/>
              </p:ext>
            </p:extLst>
          </p:nvPr>
        </p:nvGraphicFramePr>
        <p:xfrm>
          <a:off x="417204" y="3591894"/>
          <a:ext cx="544068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4940"/>
                <a:gridCol w="1295400"/>
                <a:gridCol w="2720340"/>
              </a:tblGrid>
              <a:tr h="22860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    n</a:t>
                      </a:r>
                      <a:endParaRPr lang="en-US" sz="2000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74397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200" dirty="0" smtClean="0"/>
                        <a:t>0 =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200" dirty="0" smtClean="0"/>
                        <a:t>∑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/>
                        <a:t>CF</a:t>
                      </a:r>
                      <a:r>
                        <a:rPr lang="en-US" sz="4000" baseline="-25000" dirty="0" err="1" smtClean="0"/>
                        <a:t>t</a:t>
                      </a:r>
                      <a:endParaRPr lang="en-US" sz="4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029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(1+IRR)</a:t>
                      </a:r>
                      <a:r>
                        <a:rPr lang="en-US" sz="4000" baseline="30000" dirty="0" smtClean="0"/>
                        <a:t>t</a:t>
                      </a:r>
                      <a:endParaRPr lang="en-US" sz="4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567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       t=0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5929322" y="3500438"/>
            <a:ext cx="3214678" cy="32147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76425" marR="0" lvl="0" indent="-1876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970088" algn="l"/>
              </a:tabLst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Dimana: </a:t>
            </a:r>
          </a:p>
          <a:p>
            <a:pPr marL="803275" marR="0" lvl="0" indent="-8032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CF</a:t>
            </a:r>
            <a:r>
              <a:rPr kumimoji="0" lang="en-US" sz="24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= aliran kas yang diterima pada periode ke-t</a:t>
            </a:r>
          </a:p>
          <a:p>
            <a:pPr marL="803275" marR="0" lvl="0" indent="-8032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73038" algn="l"/>
                <a:tab pos="536575" algn="l"/>
              </a:tabLst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t 	= periode waktu yang digunakan</a:t>
            </a:r>
          </a:p>
          <a:p>
            <a:pPr marL="688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561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RENCANA STRUKTUR MODAL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6700" indent="-266700">
              <a:buFont typeface="+mj-lt"/>
              <a:buAutoNum type="romanUcPeriod"/>
            </a:pPr>
            <a:r>
              <a:rPr lang="en-US" sz="2400" dirty="0" smtClean="0"/>
              <a:t>Modal </a:t>
            </a:r>
            <a:r>
              <a:rPr lang="en-US" sz="2400" dirty="0" err="1" smtClean="0"/>
              <a:t>sendiri</a:t>
            </a:r>
            <a:endParaRPr lang="en-US" sz="2400" dirty="0" smtClean="0"/>
          </a:p>
          <a:p>
            <a:pPr marL="346075" indent="0">
              <a:buNone/>
            </a:pPr>
            <a:r>
              <a:rPr lang="en-US" sz="2400" dirty="0" smtClean="0"/>
              <a:t>a. </a:t>
            </a:r>
            <a:r>
              <a:rPr lang="en-US" sz="2400" dirty="0" err="1" smtClean="0"/>
              <a:t>Pemilik</a:t>
            </a:r>
            <a:r>
              <a:rPr lang="en-US" sz="2400" dirty="0" smtClean="0"/>
              <a:t> I</a:t>
            </a:r>
          </a:p>
          <a:p>
            <a:pPr marL="346075" indent="0">
              <a:buNone/>
            </a:pPr>
            <a:r>
              <a:rPr lang="en-US" sz="2400" dirty="0" smtClean="0"/>
              <a:t>b. </a:t>
            </a:r>
            <a:r>
              <a:rPr lang="en-US" sz="2400" dirty="0" err="1" smtClean="0"/>
              <a:t>Pemilik</a:t>
            </a:r>
            <a:r>
              <a:rPr lang="en-US" sz="2400" dirty="0" smtClean="0"/>
              <a:t> II</a:t>
            </a:r>
          </a:p>
          <a:p>
            <a:pPr marL="346075" indent="0">
              <a:buNone/>
            </a:pPr>
            <a:r>
              <a:rPr lang="en-US" sz="2400" dirty="0" smtClean="0"/>
              <a:t>c. </a:t>
            </a:r>
            <a:r>
              <a:rPr lang="en-US" sz="2400" dirty="0" err="1" smtClean="0"/>
              <a:t>dst</a:t>
            </a:r>
            <a:r>
              <a:rPr lang="en-US" sz="2400" dirty="0" smtClean="0"/>
              <a:t>. </a:t>
            </a:r>
          </a:p>
          <a:p>
            <a:pPr marL="346075" indent="0">
              <a:buNone/>
            </a:pPr>
            <a:endParaRPr lang="en-US" sz="2400" dirty="0" smtClean="0"/>
          </a:p>
          <a:p>
            <a:pPr marL="514350" indent="-514350">
              <a:buNone/>
            </a:pPr>
            <a:r>
              <a:rPr lang="id-ID" sz="2400" dirty="0" smtClean="0"/>
              <a:t>II. </a:t>
            </a:r>
            <a:r>
              <a:rPr lang="en-US" sz="2400" dirty="0" smtClean="0"/>
              <a:t>Modal </a:t>
            </a:r>
            <a:r>
              <a:rPr lang="en-US" sz="2400" dirty="0" err="1" smtClean="0"/>
              <a:t>pinjaman</a:t>
            </a:r>
            <a:endParaRPr lang="id-ID" sz="2400" dirty="0" smtClean="0"/>
          </a:p>
          <a:p>
            <a:pPr marL="514350" indent="-51435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6810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42860"/>
            <a:ext cx="8643998" cy="1143000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id-ID" dirty="0" smtClean="0"/>
              <a:t>PILIHAN RENCANA KELUAR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85860"/>
            <a:ext cx="8686800" cy="535785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id-ID" dirty="0" smtClean="0"/>
              <a:t>GO PUBLIC: Menjual perusahaan di bursa efek</a:t>
            </a:r>
          </a:p>
          <a:p>
            <a:pPr>
              <a:buFont typeface="Wingdings" pitchFamily="2" charset="2"/>
              <a:buChar char="ü"/>
            </a:pPr>
            <a:r>
              <a:rPr lang="id-ID" dirty="0" smtClean="0"/>
              <a:t>AKUISISI: Perusahaan lain membeli peusahaan anda</a:t>
            </a:r>
          </a:p>
          <a:p>
            <a:pPr>
              <a:buFont typeface="Wingdings" pitchFamily="2" charset="2"/>
              <a:buChar char="ü"/>
            </a:pPr>
            <a:r>
              <a:rPr lang="id-ID" dirty="0" smtClean="0"/>
              <a:t>PENJUALAN: Individu membeli perusahaan anda</a:t>
            </a:r>
          </a:p>
          <a:p>
            <a:pPr>
              <a:buFont typeface="Wingdings" pitchFamily="2" charset="2"/>
              <a:buChar char="ü"/>
            </a:pPr>
            <a:r>
              <a:rPr lang="id-ID" dirty="0" smtClean="0"/>
              <a:t>MERGER: Bergabung dengan perusahaan yang ada</a:t>
            </a:r>
          </a:p>
          <a:p>
            <a:pPr>
              <a:buFont typeface="Wingdings" pitchFamily="2" charset="2"/>
              <a:buChar char="ü"/>
            </a:pPr>
            <a:r>
              <a:rPr lang="id-ID" dirty="0" smtClean="0"/>
              <a:t>BUY-OUT: Satu atau lebih pemegang saham membeli saham dari pemegang saham yang lain</a:t>
            </a:r>
          </a:p>
          <a:p>
            <a:pPr>
              <a:buFont typeface="Wingdings" pitchFamily="2" charset="2"/>
              <a:buChar char="ü"/>
            </a:pPr>
            <a:r>
              <a:rPr lang="id-ID" dirty="0" smtClean="0"/>
              <a:t>FRANCHISE: Mereplikasi konsep dengan memberi izin hak pada orang lain</a:t>
            </a:r>
          </a:p>
          <a:p>
            <a:pPr>
              <a:buFont typeface="Wingdings" pitchFamily="2" charset="2"/>
              <a:buChar char="ü"/>
            </a:pPr>
            <a:r>
              <a:rPr lang="id-ID" dirty="0" smtClean="0"/>
              <a:t>SUKSESI: memberikan perusahaan pada generasi berikutnya</a:t>
            </a:r>
          </a:p>
          <a:p>
            <a:pPr>
              <a:buFont typeface="Wingdings" pitchFamily="2" charset="2"/>
              <a:buChar char="ü"/>
            </a:pPr>
            <a:r>
              <a:rPr lang="id-ID" dirty="0" smtClean="0"/>
              <a:t>TUTUP: Operasi berakhir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REFERENSI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1950" indent="-361950"/>
            <a:r>
              <a:rPr lang="id-ID" dirty="0" smtClean="0"/>
              <a:t>Abrahams, Rhonda. (2005), </a:t>
            </a:r>
            <a:r>
              <a:rPr lang="id-ID" i="1" dirty="0" smtClean="0"/>
              <a:t>Business Plan In a Day,</a:t>
            </a:r>
            <a:r>
              <a:rPr lang="id-ID" dirty="0" smtClean="0"/>
              <a:t> The Planning Shop, California, USA</a:t>
            </a:r>
          </a:p>
          <a:p>
            <a:pPr marL="361950" indent="-361950"/>
            <a:r>
              <a:rPr lang="id-ID" dirty="0" smtClean="0"/>
              <a:t>Kasali, Rhenald, dkk. (2010), Modul Kewirausahaan, Jakarta Se</a:t>
            </a:r>
            <a:r>
              <a:rPr lang="en-US" dirty="0" smtClean="0"/>
              <a:t>l</a:t>
            </a:r>
            <a:r>
              <a:rPr lang="id-ID" dirty="0" smtClean="0"/>
              <a:t>atan: Penerbit Hikmah</a:t>
            </a:r>
          </a:p>
          <a:p>
            <a:pPr marL="0" indent="0"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CAPAIAN PEMBELAJARAN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id-ID" dirty="0" smtClean="0"/>
              <a:t>dan merancang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id-ID" dirty="0" smtClean="0"/>
              <a:t>Keuangan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7554" y="571480"/>
            <a:ext cx="5400684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STRATEGI KEUANGAN </a:t>
            </a:r>
            <a:r>
              <a:rPr lang="id-ID" i="1" dirty="0" smtClean="0"/>
              <a:t>START UP BUSINESS</a:t>
            </a:r>
            <a:endParaRPr lang="id-ID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4419"/>
          </a:xfrm>
        </p:spPr>
        <p:txBody>
          <a:bodyPr/>
          <a:lstStyle/>
          <a:p>
            <a:pPr marL="0" indent="0" algn="ctr">
              <a:buNone/>
            </a:pPr>
            <a:r>
              <a:rPr lang="id-ID" dirty="0" smtClean="0"/>
              <a:t>Pengelolaan dan pengawasan catatan-catatan keuangan, perencanaan dan pengelolaan anggaran dalam rangka mencapai tujuan memaksimalkan keuntungan pemilik modal</a:t>
            </a:r>
            <a:endParaRPr lang="id-ID" dirty="0"/>
          </a:p>
        </p:txBody>
      </p:sp>
      <p:pic>
        <p:nvPicPr>
          <p:cNvPr id="13314" name="Picture 2" descr="Small Business Invest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-1"/>
            <a:ext cx="3428993" cy="22768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ALAT PENGELOLAAN KEUANGAN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NERACA (BALANCE SHEET)</a:t>
            </a:r>
          </a:p>
          <a:p>
            <a:r>
              <a:rPr lang="id-ID" dirty="0" smtClean="0"/>
              <a:t>LAPORAN LABA RUGI</a:t>
            </a:r>
          </a:p>
          <a:p>
            <a:r>
              <a:rPr lang="id-ID" dirty="0" smtClean="0"/>
              <a:t>LAPORAN ALIRAN KAS (CASH FLOW STATEMENT)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146032"/>
            <a:ext cx="7924800" cy="639762"/>
          </a:xfrm>
        </p:spPr>
        <p:txBody>
          <a:bodyPr anchor="t">
            <a:normAutofit fontScale="90000"/>
          </a:bodyPr>
          <a:lstStyle/>
          <a:p>
            <a:r>
              <a:rPr lang="id-ID" b="1" dirty="0" smtClean="0"/>
              <a:t>NERACA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94051369"/>
              </p:ext>
            </p:extLst>
          </p:nvPr>
        </p:nvGraphicFramePr>
        <p:xfrm>
          <a:off x="166718" y="1004592"/>
          <a:ext cx="8763000" cy="556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34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AKTIVA (ASET)</a:t>
                      </a:r>
                      <a:endParaRPr lang="en-US" sz="20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PASIVA (UTANG DAN MODAL)</a:t>
                      </a:r>
                      <a:endParaRPr lang="en-US" sz="20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Aktiva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lancar</a:t>
                      </a:r>
                      <a:r>
                        <a:rPr lang="en-US" sz="1600" dirty="0" smtClean="0"/>
                        <a:t>                                        </a:t>
                      </a:r>
                      <a:endParaRPr lang="en-US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Utang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lancar</a:t>
                      </a:r>
                      <a:endParaRPr lang="en-US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222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Kas</a:t>
                      </a:r>
                      <a:r>
                        <a:rPr lang="en-US" sz="1600" dirty="0" smtClean="0"/>
                        <a:t>                                   </a:t>
                      </a:r>
                      <a:r>
                        <a:rPr lang="id-ID" sz="1600" dirty="0" smtClean="0"/>
                        <a:t>                             </a:t>
                      </a:r>
                      <a:r>
                        <a:rPr lang="en-US" sz="1600" dirty="0" smtClean="0"/>
                        <a:t> XXXXX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222250" indent="0"/>
                      <a:r>
                        <a:rPr lang="en-US" sz="1600" dirty="0" err="1" smtClean="0"/>
                        <a:t>Utang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dagang</a:t>
                      </a:r>
                      <a:r>
                        <a:rPr lang="en-US" sz="1600" dirty="0" smtClean="0"/>
                        <a:t>                                      </a:t>
                      </a:r>
                      <a:r>
                        <a:rPr lang="id-ID" sz="1600" dirty="0" smtClean="0"/>
                        <a:t>   </a:t>
                      </a:r>
                      <a:r>
                        <a:rPr lang="en-US" sz="1600" dirty="0" smtClean="0"/>
                        <a:t> XXXXX</a:t>
                      </a:r>
                      <a:endParaRPr lang="en-US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222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Persediaan</a:t>
                      </a:r>
                      <a:r>
                        <a:rPr lang="en-US" sz="1600" dirty="0" smtClean="0"/>
                        <a:t>                                           </a:t>
                      </a:r>
                      <a:r>
                        <a:rPr lang="id-ID" sz="1600" dirty="0" smtClean="0"/>
                        <a:t>       </a:t>
                      </a:r>
                      <a:r>
                        <a:rPr lang="en-US" sz="1600" dirty="0" smtClean="0"/>
                        <a:t> XXXXX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222250" indent="0"/>
                      <a:r>
                        <a:rPr lang="en-US" sz="1600" dirty="0" err="1" smtClean="0"/>
                        <a:t>Utang</a:t>
                      </a:r>
                      <a:r>
                        <a:rPr lang="en-US" sz="1600" dirty="0" smtClean="0"/>
                        <a:t> bank                                        </a:t>
                      </a:r>
                      <a:r>
                        <a:rPr lang="id-ID" sz="1600" dirty="0" smtClean="0"/>
                        <a:t>    </a:t>
                      </a:r>
                      <a:r>
                        <a:rPr lang="en-US" sz="1600" dirty="0" smtClean="0"/>
                        <a:t>   XXXXX</a:t>
                      </a:r>
                      <a:endParaRPr lang="en-US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2222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Piutang</a:t>
                      </a:r>
                      <a:r>
                        <a:rPr lang="en-US" sz="1600" dirty="0" smtClean="0"/>
                        <a:t>                                            </a:t>
                      </a:r>
                      <a:r>
                        <a:rPr lang="id-ID" sz="1600" dirty="0" smtClean="0"/>
                        <a:t>       </a:t>
                      </a:r>
                      <a:r>
                        <a:rPr lang="en-US" sz="1600" dirty="0" smtClean="0"/>
                        <a:t>      XXXXX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222250" indent="0"/>
                      <a:r>
                        <a:rPr lang="en-US" sz="1600" dirty="0" err="1" smtClean="0"/>
                        <a:t>Piutang</a:t>
                      </a:r>
                      <a:r>
                        <a:rPr lang="en-US" sz="1600" dirty="0" smtClean="0"/>
                        <a:t>  </a:t>
                      </a:r>
                      <a:r>
                        <a:rPr lang="en-US" sz="1600" dirty="0" err="1" smtClean="0"/>
                        <a:t>tak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tertagih</a:t>
                      </a:r>
                      <a:r>
                        <a:rPr lang="en-US" sz="1600" dirty="0" smtClean="0"/>
                        <a:t>                            </a:t>
                      </a:r>
                      <a:r>
                        <a:rPr lang="id-ID" sz="1600" dirty="0" smtClean="0"/>
                        <a:t>   </a:t>
                      </a:r>
                      <a:r>
                        <a:rPr lang="en-US" sz="1600" dirty="0" smtClean="0"/>
                        <a:t> XXXXX</a:t>
                      </a:r>
                      <a:endParaRPr lang="en-US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2222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US" sz="1600" dirty="0" err="1" smtClean="0"/>
                        <a:t>Piutang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jangka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panjang</a:t>
                      </a:r>
                      <a:r>
                        <a:rPr lang="en-US" sz="1600" dirty="0" smtClean="0"/>
                        <a:t>                          </a:t>
                      </a:r>
                      <a:r>
                        <a:rPr lang="id-ID" sz="1600" dirty="0" smtClean="0"/>
                        <a:t>     </a:t>
                      </a:r>
                      <a:r>
                        <a:rPr lang="en-US" sz="1600" dirty="0" smtClean="0"/>
                        <a:t> XXXXX</a:t>
                      </a:r>
                      <a:endParaRPr lang="en-US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4216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Total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aktiva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lancar</a:t>
                      </a:r>
                      <a:r>
                        <a:rPr lang="en-US" sz="1600" baseline="0" dirty="0" smtClean="0"/>
                        <a:t>                                     </a:t>
                      </a:r>
                      <a:r>
                        <a:rPr lang="en-US" sz="1600" dirty="0" smtClean="0"/>
                        <a:t>XXXXX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043238" algn="l"/>
                        </a:tabLst>
                      </a:pPr>
                      <a:r>
                        <a:rPr lang="en-US" sz="1600" dirty="0" smtClean="0"/>
                        <a:t>Total </a:t>
                      </a:r>
                      <a:r>
                        <a:rPr lang="en-US" sz="1600" dirty="0" err="1" smtClean="0"/>
                        <a:t>utang</a:t>
                      </a:r>
                      <a:r>
                        <a:rPr lang="en-US" sz="1600" dirty="0" smtClean="0"/>
                        <a:t>                                            </a:t>
                      </a:r>
                      <a:r>
                        <a:rPr lang="id-ID" sz="1600" dirty="0" smtClean="0"/>
                        <a:t> </a:t>
                      </a:r>
                      <a:r>
                        <a:rPr lang="en-US" sz="1600" dirty="0" smtClean="0"/>
                        <a:t> XXXXX</a:t>
                      </a:r>
                      <a:endParaRPr lang="en-US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Aktiva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tetap</a:t>
                      </a:r>
                      <a:endParaRPr lang="en-US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Modal                       </a:t>
                      </a:r>
                      <a:endParaRPr lang="en-US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222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Tanah                                                   </a:t>
                      </a:r>
                      <a:r>
                        <a:rPr lang="id-ID" sz="1600" dirty="0" smtClean="0"/>
                        <a:t>         </a:t>
                      </a:r>
                      <a:r>
                        <a:rPr lang="en-US" sz="1600" dirty="0" smtClean="0"/>
                        <a:t> XXXXX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Modal </a:t>
                      </a:r>
                      <a:r>
                        <a:rPr lang="en-US" sz="1600" dirty="0" err="1" smtClean="0"/>
                        <a:t>pemilik</a:t>
                      </a:r>
                      <a:r>
                        <a:rPr lang="en-US" sz="1600" dirty="0" smtClean="0"/>
                        <a:t> I                                       </a:t>
                      </a:r>
                      <a:r>
                        <a:rPr lang="id-ID" sz="1600" dirty="0" smtClean="0"/>
                        <a:t>  </a:t>
                      </a:r>
                      <a:r>
                        <a:rPr lang="en-US" sz="1600" dirty="0" smtClean="0"/>
                        <a:t> </a:t>
                      </a:r>
                      <a:r>
                        <a:rPr lang="id-ID" sz="1600" dirty="0" smtClean="0"/>
                        <a:t>   </a:t>
                      </a:r>
                      <a:r>
                        <a:rPr lang="en-US" sz="1600" dirty="0" smtClean="0"/>
                        <a:t>XXXXX</a:t>
                      </a:r>
                      <a:endParaRPr lang="en-US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222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Bangunan</a:t>
                      </a:r>
                      <a:r>
                        <a:rPr lang="en-US" sz="1600" dirty="0" smtClean="0"/>
                        <a:t>                                           </a:t>
                      </a:r>
                      <a:r>
                        <a:rPr lang="id-ID" sz="1600" dirty="0" smtClean="0"/>
                        <a:t>        </a:t>
                      </a:r>
                      <a:r>
                        <a:rPr lang="en-US" sz="1600" dirty="0" smtClean="0"/>
                        <a:t>   XXXXX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Modal </a:t>
                      </a:r>
                      <a:r>
                        <a:rPr lang="en-US" sz="1600" dirty="0" err="1" smtClean="0"/>
                        <a:t>pemilik</a:t>
                      </a:r>
                      <a:r>
                        <a:rPr lang="en-US" sz="1600" dirty="0" smtClean="0"/>
                        <a:t> II                                       </a:t>
                      </a:r>
                      <a:r>
                        <a:rPr lang="id-ID" sz="1600" dirty="0" smtClean="0"/>
                        <a:t>     </a:t>
                      </a:r>
                      <a:r>
                        <a:rPr lang="en-US" sz="1600" dirty="0" smtClean="0"/>
                        <a:t>XXXXX</a:t>
                      </a:r>
                      <a:endParaRPr lang="en-US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222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Peralatan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Produksi</a:t>
                      </a:r>
                      <a:r>
                        <a:rPr lang="en-US" sz="1600" dirty="0" smtClean="0"/>
                        <a:t> / </a:t>
                      </a:r>
                      <a:r>
                        <a:rPr lang="en-US" sz="1600" dirty="0" err="1" smtClean="0"/>
                        <a:t>Perlengkapan</a:t>
                      </a:r>
                      <a:r>
                        <a:rPr lang="en-US" sz="1600" dirty="0" smtClean="0"/>
                        <a:t>       </a:t>
                      </a:r>
                      <a:r>
                        <a:rPr lang="id-ID" sz="1600" dirty="0" smtClean="0"/>
                        <a:t>    </a:t>
                      </a:r>
                      <a:r>
                        <a:rPr lang="en-US" sz="1600" dirty="0" smtClean="0"/>
                        <a:t>XXXXX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Modal </a:t>
                      </a:r>
                      <a:r>
                        <a:rPr lang="en-US" sz="1600" dirty="0" err="1" smtClean="0"/>
                        <a:t>pemilik</a:t>
                      </a:r>
                      <a:r>
                        <a:rPr lang="en-US" sz="1600" dirty="0" smtClean="0"/>
                        <a:t> III                                      </a:t>
                      </a:r>
                      <a:r>
                        <a:rPr lang="id-ID" sz="1600" dirty="0" smtClean="0"/>
                        <a:t>     </a:t>
                      </a:r>
                      <a:r>
                        <a:rPr lang="en-US" sz="1600" dirty="0" smtClean="0"/>
                        <a:t>XXXXX</a:t>
                      </a:r>
                      <a:endParaRPr lang="en-US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133725" algn="l"/>
                          <a:tab pos="3492500" algn="l"/>
                        </a:tabLst>
                        <a:defRPr/>
                      </a:pPr>
                      <a:r>
                        <a:rPr lang="en-US" sz="1600" dirty="0" smtClean="0"/>
                        <a:t>Total </a:t>
                      </a:r>
                      <a:r>
                        <a:rPr lang="en-US" sz="1600" dirty="0" err="1" smtClean="0"/>
                        <a:t>aktiva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tetap</a:t>
                      </a:r>
                      <a:r>
                        <a:rPr lang="en-US" sz="1600" dirty="0" smtClean="0"/>
                        <a:t>                                      XXXXX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 Modal                                             XXXXX</a:t>
                      </a:r>
                      <a:endParaRPr lang="en-US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Total </a:t>
                      </a:r>
                      <a:r>
                        <a:rPr lang="id-ID" sz="1600" b="1" dirty="0" smtClean="0"/>
                        <a:t> A</a:t>
                      </a:r>
                      <a:r>
                        <a:rPr lang="en-US" sz="1600" b="1" dirty="0" err="1" smtClean="0"/>
                        <a:t>ktiva</a:t>
                      </a:r>
                      <a:r>
                        <a:rPr lang="en-US" sz="1600" b="1" dirty="0" smtClean="0"/>
                        <a:t>                                              XXXXX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Total </a:t>
                      </a:r>
                      <a:r>
                        <a:rPr lang="id-ID" sz="1600" b="1" dirty="0" smtClean="0"/>
                        <a:t> Pasiva                                           </a:t>
                      </a:r>
                      <a:r>
                        <a:rPr lang="en-US" sz="1600" b="1" dirty="0" smtClean="0"/>
                        <a:t>XXXXX</a:t>
                      </a:r>
                      <a:endParaRPr lang="en-US" sz="16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7283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178"/>
            <a:ext cx="7924800" cy="639762"/>
          </a:xfrm>
        </p:spPr>
        <p:txBody>
          <a:bodyPr anchor="t">
            <a:normAutofit fontScale="90000"/>
          </a:bodyPr>
          <a:lstStyle/>
          <a:p>
            <a:r>
              <a:rPr lang="en-US" b="1" dirty="0" smtClean="0"/>
              <a:t>LAPORAN LABA RUGI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23194657"/>
              </p:ext>
            </p:extLst>
          </p:nvPr>
        </p:nvGraphicFramePr>
        <p:xfrm>
          <a:off x="190500" y="801074"/>
          <a:ext cx="8763000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34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Akun</a:t>
                      </a:r>
                      <a:endParaRPr 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Nominal (</a:t>
                      </a:r>
                      <a:r>
                        <a:rPr lang="en-US" sz="2400" dirty="0" err="1" smtClean="0"/>
                        <a:t>dalam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ribuan</a:t>
                      </a:r>
                      <a:r>
                        <a:rPr lang="en-US" sz="2400" dirty="0" smtClean="0"/>
                        <a:t> rupiah)</a:t>
                      </a:r>
                      <a:endParaRPr 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Revenue</a:t>
                      </a:r>
                      <a:endParaRPr lang="en-US" i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22250" indent="0"/>
                      <a:r>
                        <a:rPr lang="en-US" dirty="0" err="1" smtClean="0"/>
                        <a:t>Penjualan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.</a:t>
                      </a:r>
                      <a:r>
                        <a:rPr lang="en-US" baseline="0" dirty="0" smtClean="0"/>
                        <a:t> XXXXX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/>
                      <a:r>
                        <a:rPr lang="en-US" dirty="0" err="1" smtClean="0"/>
                        <a:t>Pengeluaran</a:t>
                      </a:r>
                      <a:r>
                        <a:rPr lang="en-US" dirty="0" smtClean="0"/>
                        <a:t> (</a:t>
                      </a:r>
                      <a:r>
                        <a:rPr lang="en-US" i="1" dirty="0" smtClean="0"/>
                        <a:t>expenses</a:t>
                      </a:r>
                      <a:r>
                        <a:rPr lang="en-US" i="0" dirty="0" smtClean="0"/>
                        <a:t>)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22250" indent="0"/>
                      <a:r>
                        <a:rPr lang="en-US" dirty="0" err="1" smtClean="0"/>
                        <a:t>Harga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Pokok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Produksi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Rp.</a:t>
                      </a:r>
                      <a:r>
                        <a:rPr lang="en-US" baseline="0" smtClean="0"/>
                        <a:t> XXXXX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421640">
                <a:tc>
                  <a:txBody>
                    <a:bodyPr/>
                    <a:lstStyle/>
                    <a:p>
                      <a:pPr marL="0" indent="0"/>
                      <a:r>
                        <a:rPr lang="en-US" dirty="0" err="1" smtClean="0"/>
                        <a:t>Laba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Kotor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Rp.</a:t>
                      </a:r>
                      <a:r>
                        <a:rPr lang="en-US" baseline="0" smtClean="0"/>
                        <a:t> XXXXX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22250" indent="0"/>
                      <a:r>
                        <a:rPr lang="en-US" dirty="0" err="1" smtClean="0"/>
                        <a:t>Beban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gaji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Rp.</a:t>
                      </a:r>
                      <a:r>
                        <a:rPr lang="en-US" baseline="0" smtClean="0"/>
                        <a:t> XXXXX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22250" indent="0"/>
                      <a:r>
                        <a:rPr lang="en-US" dirty="0" err="1" smtClean="0"/>
                        <a:t>Beban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sewa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tempat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Rp.</a:t>
                      </a:r>
                      <a:r>
                        <a:rPr lang="en-US" baseline="0" smtClean="0"/>
                        <a:t> XXXXX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22250" indent="0"/>
                      <a:r>
                        <a:rPr lang="en-US" dirty="0" err="1" smtClean="0"/>
                        <a:t>Beban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depresiasi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Rp.</a:t>
                      </a:r>
                      <a:r>
                        <a:rPr lang="en-US" baseline="0" smtClean="0"/>
                        <a:t> XXXXX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22250" indent="0"/>
                      <a:r>
                        <a:rPr lang="en-US" dirty="0" err="1" smtClean="0"/>
                        <a:t>Beban</a:t>
                      </a:r>
                      <a:r>
                        <a:rPr lang="en-US" dirty="0" smtClean="0"/>
                        <a:t> lain-lain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Rp.</a:t>
                      </a:r>
                      <a:r>
                        <a:rPr lang="en-US" baseline="0" smtClean="0"/>
                        <a:t> XXXXX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Laba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sebelum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bunga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pajak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Rp.</a:t>
                      </a:r>
                      <a:r>
                        <a:rPr lang="en-US" baseline="0" smtClean="0"/>
                        <a:t> XXXXX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22250" indent="0"/>
                      <a:r>
                        <a:rPr lang="en-US" dirty="0" err="1" smtClean="0"/>
                        <a:t>Beban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bunga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Rp.</a:t>
                      </a:r>
                      <a:r>
                        <a:rPr lang="en-US" baseline="0" smtClean="0"/>
                        <a:t> XXXXX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Laba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sebelum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pajak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Rp.</a:t>
                      </a:r>
                      <a:r>
                        <a:rPr lang="en-US" baseline="0" smtClean="0"/>
                        <a:t> XXXXX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22250" indent="0"/>
                      <a:r>
                        <a:rPr lang="en-US" dirty="0" err="1" smtClean="0"/>
                        <a:t>Pajak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Rp.</a:t>
                      </a:r>
                      <a:r>
                        <a:rPr lang="en-US" baseline="0" smtClean="0"/>
                        <a:t> XXXXX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/>
                      <a:r>
                        <a:rPr lang="en-US" dirty="0" err="1" smtClean="0"/>
                        <a:t>Laba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bersih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.</a:t>
                      </a:r>
                      <a:r>
                        <a:rPr lang="en-US" baseline="0" dirty="0" smtClean="0"/>
                        <a:t> XXXXX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3528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178"/>
            <a:ext cx="9144000" cy="639762"/>
          </a:xfrm>
        </p:spPr>
        <p:txBody>
          <a:bodyPr anchor="t">
            <a:normAutofit fontScale="90000"/>
          </a:bodyPr>
          <a:lstStyle/>
          <a:p>
            <a:r>
              <a:rPr lang="en-US" b="1" dirty="0" smtClean="0"/>
              <a:t>LAPORAN ARUS KAS</a:t>
            </a:r>
            <a:r>
              <a:rPr lang="id-ID" b="1" dirty="0" smtClean="0"/>
              <a:t> (weekly/monthly)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86100949"/>
              </p:ext>
            </p:extLst>
          </p:nvPr>
        </p:nvGraphicFramePr>
        <p:xfrm>
          <a:off x="190500" y="762000"/>
          <a:ext cx="8763000" cy="607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34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Akun</a:t>
                      </a:r>
                      <a:endParaRPr 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Nominal (</a:t>
                      </a:r>
                      <a:r>
                        <a:rPr lang="en-US" sz="2400" dirty="0" err="1" smtClean="0"/>
                        <a:t>dalam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ribuan</a:t>
                      </a:r>
                      <a:r>
                        <a:rPr lang="en-US" sz="2400" dirty="0" smtClean="0"/>
                        <a:t> rupiah)</a:t>
                      </a:r>
                      <a:endParaRPr 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i="0" dirty="0" smtClean="0"/>
                        <a:t>I.  </a:t>
                      </a:r>
                      <a:r>
                        <a:rPr lang="en-US" i="0" dirty="0" err="1" smtClean="0"/>
                        <a:t>Arus</a:t>
                      </a:r>
                      <a:r>
                        <a:rPr lang="en-US" i="0" dirty="0" smtClean="0"/>
                        <a:t> </a:t>
                      </a:r>
                      <a:r>
                        <a:rPr lang="en-US" i="0" dirty="0" err="1" smtClean="0"/>
                        <a:t>kas</a:t>
                      </a:r>
                      <a:r>
                        <a:rPr lang="en-US" i="0" dirty="0" smtClean="0"/>
                        <a:t> </a:t>
                      </a:r>
                      <a:r>
                        <a:rPr lang="en-US" i="0" dirty="0" err="1" smtClean="0"/>
                        <a:t>dari</a:t>
                      </a:r>
                      <a:r>
                        <a:rPr lang="en-US" i="0" dirty="0" smtClean="0"/>
                        <a:t> </a:t>
                      </a:r>
                      <a:r>
                        <a:rPr lang="en-US" i="0" dirty="0" err="1" smtClean="0"/>
                        <a:t>aktivitas</a:t>
                      </a:r>
                      <a:r>
                        <a:rPr lang="en-US" i="0" dirty="0" smtClean="0"/>
                        <a:t> </a:t>
                      </a:r>
                      <a:r>
                        <a:rPr lang="en-US" i="0" dirty="0" err="1" smtClean="0"/>
                        <a:t>operasi</a:t>
                      </a:r>
                      <a:endParaRPr lang="en-US" i="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22250" indent="0"/>
                      <a:r>
                        <a:rPr lang="en-US" dirty="0" err="1" smtClean="0"/>
                        <a:t>Kas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diterima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.</a:t>
                      </a:r>
                      <a:r>
                        <a:rPr lang="en-US" baseline="0" dirty="0" smtClean="0"/>
                        <a:t> XXXXX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22250" indent="0"/>
                      <a:r>
                        <a:rPr lang="en-US" dirty="0" err="1" smtClean="0"/>
                        <a:t>Kas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dikeluarkan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.</a:t>
                      </a:r>
                      <a:r>
                        <a:rPr lang="en-US" baseline="0" dirty="0" smtClean="0"/>
                        <a:t> XXXXX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/>
                      <a:r>
                        <a:rPr lang="id-ID" dirty="0" smtClean="0"/>
                        <a:t>     </a:t>
                      </a:r>
                      <a:r>
                        <a:rPr lang="en-US" dirty="0" err="1" smtClean="0"/>
                        <a:t>Kas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bersih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aktivitas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operasi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Rp.</a:t>
                      </a:r>
                      <a:r>
                        <a:rPr lang="en-US" baseline="0" smtClean="0"/>
                        <a:t> XXXXX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421640">
                <a:tc>
                  <a:txBody>
                    <a:bodyPr/>
                    <a:lstStyle/>
                    <a:p>
                      <a:pPr marL="0" indent="0"/>
                      <a:r>
                        <a:rPr lang="id-ID" dirty="0" smtClean="0"/>
                        <a:t>II.</a:t>
                      </a:r>
                      <a:r>
                        <a:rPr lang="id-ID" baseline="0" dirty="0" smtClean="0"/>
                        <a:t>  </a:t>
                      </a:r>
                      <a:r>
                        <a:rPr lang="en-US" dirty="0" err="1" smtClean="0"/>
                        <a:t>Arus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aktivitas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investasi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22250" indent="0"/>
                      <a:r>
                        <a:rPr lang="en-US" dirty="0" err="1" smtClean="0"/>
                        <a:t>Pembelian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aset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Rp.</a:t>
                      </a:r>
                      <a:r>
                        <a:rPr lang="en-US" baseline="0" smtClean="0"/>
                        <a:t> XXXXX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22250" indent="0"/>
                      <a:r>
                        <a:rPr lang="en-US" dirty="0" err="1" smtClean="0"/>
                        <a:t>Penjualan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alat-alat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produksi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Rp.</a:t>
                      </a:r>
                      <a:r>
                        <a:rPr lang="en-US" baseline="0" smtClean="0"/>
                        <a:t> XXXXX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/>
                      <a:r>
                        <a:rPr lang="id-ID" dirty="0" smtClean="0"/>
                        <a:t>     </a:t>
                      </a:r>
                      <a:r>
                        <a:rPr lang="en-US" dirty="0" err="1" smtClean="0"/>
                        <a:t>Kas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bersih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aktivitas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investasi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Rp.</a:t>
                      </a:r>
                      <a:r>
                        <a:rPr lang="en-US" baseline="0" smtClean="0"/>
                        <a:t> XXXXX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/>
                      <a:r>
                        <a:rPr lang="id-ID" dirty="0" smtClean="0"/>
                        <a:t>III. </a:t>
                      </a:r>
                      <a:r>
                        <a:rPr lang="en-US" dirty="0" err="1" smtClean="0"/>
                        <a:t>Arus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aktivitas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pembiayaan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22250" indent="0"/>
                      <a:r>
                        <a:rPr lang="en-US" dirty="0" err="1" smtClean="0"/>
                        <a:t>Penambahan</a:t>
                      </a:r>
                      <a:r>
                        <a:rPr lang="en-US" baseline="0" dirty="0" smtClean="0"/>
                        <a:t> modal </a:t>
                      </a:r>
                      <a:r>
                        <a:rPr lang="en-US" baseline="0" dirty="0" err="1" smtClean="0"/>
                        <a:t>dari</a:t>
                      </a:r>
                      <a:r>
                        <a:rPr lang="en-US" baseline="0" dirty="0" smtClean="0"/>
                        <a:t> investor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Rp.</a:t>
                      </a:r>
                      <a:r>
                        <a:rPr lang="en-US" baseline="0" smtClean="0"/>
                        <a:t> XXXXX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22250" indent="0"/>
                      <a:r>
                        <a:rPr lang="en-US" dirty="0" err="1" smtClean="0"/>
                        <a:t>Pembayaran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utang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Rp.</a:t>
                      </a:r>
                      <a:r>
                        <a:rPr lang="en-US" baseline="0" smtClean="0"/>
                        <a:t> XXXXX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22250" indent="0"/>
                      <a:r>
                        <a:rPr lang="en-US" dirty="0" err="1" smtClean="0"/>
                        <a:t>Pembayaran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dividen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Rp.</a:t>
                      </a:r>
                      <a:r>
                        <a:rPr lang="en-US" baseline="0" smtClean="0"/>
                        <a:t> XXXXX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/>
                      <a:r>
                        <a:rPr lang="id-ID" dirty="0" smtClean="0"/>
                        <a:t>     </a:t>
                      </a:r>
                      <a:r>
                        <a:rPr lang="en-US" dirty="0" err="1" smtClean="0"/>
                        <a:t>Kas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bersih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aktivitas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pembiayaan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Rp.</a:t>
                      </a:r>
                      <a:r>
                        <a:rPr lang="en-US" baseline="0" smtClean="0"/>
                        <a:t> XXXXX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/>
                      <a:r>
                        <a:rPr lang="en-US" dirty="0" err="1" smtClean="0"/>
                        <a:t>Kas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pada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awal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periode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akuntansi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.</a:t>
                      </a:r>
                      <a:r>
                        <a:rPr lang="en-US" baseline="0" dirty="0" smtClean="0"/>
                        <a:t> XXXXX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/>
                      <a:r>
                        <a:rPr lang="en-US" dirty="0" err="1" smtClean="0"/>
                        <a:t>Kas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akhir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periode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akuntansi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.</a:t>
                      </a:r>
                      <a:r>
                        <a:rPr lang="en-US" baseline="0" dirty="0" smtClean="0"/>
                        <a:t> XXXXX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4274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MENGUKUR KELAYAKAN USAHA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ANALISIS TITIK IMPAS (BREAK EVEN POINT/BEP)</a:t>
            </a:r>
          </a:p>
          <a:p>
            <a:r>
              <a:rPr lang="id-ID" dirty="0" smtClean="0"/>
              <a:t>ANALISIS NET PRESENT VALUE (NPV)</a:t>
            </a:r>
          </a:p>
          <a:p>
            <a:r>
              <a:rPr lang="id-ID" dirty="0" smtClean="0"/>
              <a:t>INTERNAL RATE OF RETURN (IRR)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Cost </a:t>
            </a:r>
            <a:r>
              <a:rPr lang="en-US" dirty="0" err="1" smtClean="0"/>
              <a:t>vs</a:t>
            </a:r>
            <a:r>
              <a:rPr lang="en-US" dirty="0" smtClean="0"/>
              <a:t> Variable Cost</a:t>
            </a:r>
            <a:endParaRPr lang="id-ID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1019193" y="4329132"/>
            <a:ext cx="3124200" cy="31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581292" y="5891232"/>
            <a:ext cx="4419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581292" y="4824432"/>
            <a:ext cx="3581400" cy="158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581292" y="3148032"/>
            <a:ext cx="3581400" cy="1676400"/>
          </a:xfrm>
          <a:prstGeom prst="line">
            <a:avLst/>
          </a:prstGeom>
          <a:ln w="158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971692" y="2767032"/>
            <a:ext cx="1143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latin typeface="+mn-lt"/>
              </a:rPr>
              <a:t>Rp</a:t>
            </a:r>
            <a:endParaRPr lang="en-US" sz="20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29092" y="5886470"/>
            <a:ext cx="1905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latin typeface="+mn-lt"/>
              </a:rPr>
              <a:t>Jumlah</a:t>
            </a:r>
            <a:r>
              <a:rPr lang="en-US" sz="2000" dirty="0">
                <a:latin typeface="+mn-lt"/>
              </a:rPr>
              <a:t> Unit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19588" y="4324374"/>
            <a:ext cx="1524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Fixed cost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76712" y="3109928"/>
            <a:ext cx="1524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Variable cost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42915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id-ID" sz="2800" dirty="0" smtClean="0"/>
              <a:t>TOTAL COST = FIXED COST (FC) +VARIABEL COST (VC)</a:t>
            </a:r>
            <a:endParaRPr lang="id-ID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732</TotalTime>
  <Words>680</Words>
  <Application>Microsoft Office PowerPoint</Application>
  <PresentationFormat>On-screen Show (4:3)</PresentationFormat>
  <Paragraphs>168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ASPEK KEUANGAN</vt:lpstr>
      <vt:lpstr>CAPAIAN PEMBELAJARAN</vt:lpstr>
      <vt:lpstr>STRATEGI KEUANGAN START UP BUSINESS</vt:lpstr>
      <vt:lpstr>ALAT PENGELOLAAN KEUANGAN</vt:lpstr>
      <vt:lpstr>NERACA</vt:lpstr>
      <vt:lpstr>LAPORAN LABA RUGI</vt:lpstr>
      <vt:lpstr>LAPORAN ARUS KAS (weekly/monthly)</vt:lpstr>
      <vt:lpstr>MENGUKUR KELAYAKAN USAHA</vt:lpstr>
      <vt:lpstr>Fixed Cost vs Variable Cost</vt:lpstr>
      <vt:lpstr>BEP (Break-Even Point)</vt:lpstr>
      <vt:lpstr>NPV (Net Present Value)</vt:lpstr>
      <vt:lpstr>RUMUS YANG DIGUNAKAN</vt:lpstr>
      <vt:lpstr>IRR (Internal Rate of Return)</vt:lpstr>
      <vt:lpstr>RENCANA STRUKTUR MODAL</vt:lpstr>
      <vt:lpstr>PILIHAN RENCANA KELUAR</vt:lpstr>
      <vt:lpstr>REFERENSI</vt:lpstr>
    </vt:vector>
  </TitlesOfParts>
  <Company>ITB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KEUANGAN</dc:title>
  <dc:creator>astrid gina</dc:creator>
  <cp:lastModifiedBy>user</cp:lastModifiedBy>
  <cp:revision>59</cp:revision>
  <dcterms:created xsi:type="dcterms:W3CDTF">2011-11-12T11:48:30Z</dcterms:created>
  <dcterms:modified xsi:type="dcterms:W3CDTF">2016-09-18T15:10:53Z</dcterms:modified>
</cp:coreProperties>
</file>